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10" r:id="rId7"/>
    <p:sldMasterId id="2147484366" r:id="rId8"/>
    <p:sldMasterId id="2147484406" r:id="rId9"/>
  </p:sldMasterIdLst>
  <p:notesMasterIdLst>
    <p:notesMasterId r:id="rId78"/>
  </p:notesMasterIdLst>
  <p:handoutMasterIdLst>
    <p:handoutMasterId r:id="rId79"/>
  </p:handoutMasterIdLst>
  <p:sldIdLst>
    <p:sldId id="1540" r:id="rId10"/>
    <p:sldId id="1673" r:id="rId11"/>
    <p:sldId id="1684" r:id="rId12"/>
    <p:sldId id="1685" r:id="rId13"/>
    <p:sldId id="1686" r:id="rId14"/>
    <p:sldId id="1663" r:id="rId15"/>
    <p:sldId id="1759" r:id="rId16"/>
    <p:sldId id="1707" r:id="rId17"/>
    <p:sldId id="1708" r:id="rId18"/>
    <p:sldId id="1760" r:id="rId19"/>
    <p:sldId id="1761" r:id="rId20"/>
    <p:sldId id="1636" r:id="rId21"/>
    <p:sldId id="1763" r:id="rId22"/>
    <p:sldId id="1709" r:id="rId23"/>
    <p:sldId id="1710" r:id="rId24"/>
    <p:sldId id="1716" r:id="rId25"/>
    <p:sldId id="1717" r:id="rId26"/>
    <p:sldId id="1718" r:id="rId27"/>
    <p:sldId id="1719" r:id="rId28"/>
    <p:sldId id="1639" r:id="rId29"/>
    <p:sldId id="1641" r:id="rId30"/>
    <p:sldId id="1765" r:id="rId31"/>
    <p:sldId id="1692" r:id="rId32"/>
    <p:sldId id="1720" r:id="rId33"/>
    <p:sldId id="1721" r:id="rId34"/>
    <p:sldId id="1696" r:id="rId35"/>
    <p:sldId id="1722" r:id="rId36"/>
    <p:sldId id="1724" r:id="rId37"/>
    <p:sldId id="1723" r:id="rId38"/>
    <p:sldId id="1725" r:id="rId39"/>
    <p:sldId id="1769" r:id="rId40"/>
    <p:sldId id="1774" r:id="rId41"/>
    <p:sldId id="1771" r:id="rId42"/>
    <p:sldId id="1727" r:id="rId43"/>
    <p:sldId id="1729" r:id="rId44"/>
    <p:sldId id="1730" r:id="rId45"/>
    <p:sldId id="1731" r:id="rId46"/>
    <p:sldId id="1732" r:id="rId47"/>
    <p:sldId id="1733" r:id="rId48"/>
    <p:sldId id="1734" r:id="rId49"/>
    <p:sldId id="1735" r:id="rId50"/>
    <p:sldId id="1736" r:id="rId51"/>
    <p:sldId id="1737" r:id="rId52"/>
    <p:sldId id="1767" r:id="rId53"/>
    <p:sldId id="1770" r:id="rId54"/>
    <p:sldId id="1772" r:id="rId55"/>
    <p:sldId id="1766" r:id="rId56"/>
    <p:sldId id="1773" r:id="rId57"/>
    <p:sldId id="1744" r:id="rId58"/>
    <p:sldId id="1776" r:id="rId59"/>
    <p:sldId id="1777" r:id="rId60"/>
    <p:sldId id="1775" r:id="rId61"/>
    <p:sldId id="1745" r:id="rId62"/>
    <p:sldId id="1746" r:id="rId63"/>
    <p:sldId id="1747" r:id="rId64"/>
    <p:sldId id="1748" r:id="rId65"/>
    <p:sldId id="1749" r:id="rId66"/>
    <p:sldId id="1750" r:id="rId67"/>
    <p:sldId id="1751" r:id="rId68"/>
    <p:sldId id="1754" r:id="rId69"/>
    <p:sldId id="1755" r:id="rId70"/>
    <p:sldId id="1758" r:id="rId71"/>
    <p:sldId id="1756" r:id="rId72"/>
    <p:sldId id="1757" r:id="rId73"/>
    <p:sldId id="1764" r:id="rId74"/>
    <p:sldId id="1768" r:id="rId75"/>
    <p:sldId id="1635" r:id="rId76"/>
    <p:sldId id="1674" r:id="rId7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r Journey to DevOps" id="{D3E95C9D-3DD4-45B7-BFD9-4AE9F68B7B97}">
          <p14:sldIdLst>
            <p14:sldId id="1540"/>
          </p14:sldIdLst>
        </p14:section>
        <p14:section name="One journey" id="{C74559B1-AA18-4C02-A1BD-9B651BA006BE}">
          <p14:sldIdLst>
            <p14:sldId id="1673"/>
            <p14:sldId id="1684"/>
            <p14:sldId id="1685"/>
            <p14:sldId id="1686"/>
          </p14:sldIdLst>
        </p14:section>
        <p14:section name="Reminder" id="{BDB93F7B-7E85-4277-A53E-4EFC0B1B080E}">
          <p14:sldIdLst>
            <p14:sldId id="1663"/>
          </p14:sldIdLst>
        </p14:section>
        <p14:section name="Introduction Source control" id="{F4311249-671E-4C60-8835-3B5BA5374F2E}">
          <p14:sldIdLst>
            <p14:sldId id="1759"/>
            <p14:sldId id="1707"/>
            <p14:sldId id="1708"/>
            <p14:sldId id="1760"/>
            <p14:sldId id="1761"/>
          </p14:sldIdLst>
        </p14:section>
        <p14:section name="Introduction GIT" id="{C3F96B50-2A00-40B8-AAA7-AF484161728A}">
          <p14:sldIdLst>
            <p14:sldId id="1636"/>
            <p14:sldId id="1763"/>
            <p14:sldId id="1709"/>
            <p14:sldId id="1710"/>
            <p14:sldId id="1716"/>
            <p14:sldId id="1717"/>
            <p14:sldId id="1718"/>
            <p14:sldId id="1719"/>
          </p14:sldIdLst>
        </p14:section>
        <p14:section name="Let's know Git" id="{7990A088-CFFC-46D3-A007-61AB84D1B79B}">
          <p14:sldIdLst>
            <p14:sldId id="1639"/>
            <p14:sldId id="1641"/>
          </p14:sldIdLst>
        </p14:section>
        <p14:section name="Commands" id="{E91D724A-B7AF-4F03-B77A-E3EBCAE547D6}">
          <p14:sldIdLst>
            <p14:sldId id="1765"/>
            <p14:sldId id="1692"/>
            <p14:sldId id="1720"/>
            <p14:sldId id="1721"/>
            <p14:sldId id="1696"/>
            <p14:sldId id="1722"/>
            <p14:sldId id="1724"/>
            <p14:sldId id="1723"/>
            <p14:sldId id="1725"/>
            <p14:sldId id="1769"/>
            <p14:sldId id="1774"/>
          </p14:sldIdLst>
        </p14:section>
        <p14:section name="Branch" id="{9DAB6ADB-5607-4035-9FDC-6929876AD2FE}">
          <p14:sldIdLst>
            <p14:sldId id="1771"/>
            <p14:sldId id="1727"/>
            <p14:sldId id="1729"/>
            <p14:sldId id="1730"/>
            <p14:sldId id="1731"/>
            <p14:sldId id="1732"/>
            <p14:sldId id="1733"/>
            <p14:sldId id="1734"/>
            <p14:sldId id="1735"/>
            <p14:sldId id="1736"/>
            <p14:sldId id="1737"/>
          </p14:sldIdLst>
        </p14:section>
        <p14:section name="Rebase" id="{672EAC7B-0DAB-4D1E-B286-13CC3908292A}">
          <p14:sldIdLst/>
        </p14:section>
        <p14:section name="Git Ignore" id="{9FBAEB8D-A5B0-4BF0-9F71-ACC3F5092C00}">
          <p14:sldIdLst>
            <p14:sldId id="1767"/>
            <p14:sldId id="1770"/>
            <p14:sldId id="1772"/>
          </p14:sldIdLst>
        </p14:section>
        <p14:section name="Visual Studio" id="{4065501F-271C-4C3F-9ABE-BDA9C24ADD06}">
          <p14:sldIdLst>
            <p14:sldId id="1766"/>
            <p14:sldId id="1773"/>
            <p14:sldId id="1744"/>
            <p14:sldId id="1776"/>
            <p14:sldId id="1777"/>
            <p14:sldId id="1775"/>
            <p14:sldId id="1745"/>
          </p14:sldIdLst>
        </p14:section>
        <p14:section name="GitFlow" id="{F9E389B0-1E7E-436B-A7CF-D8DE90AE8992}">
          <p14:sldIdLst>
            <p14:sldId id="1746"/>
            <p14:sldId id="1747"/>
            <p14:sldId id="1748"/>
            <p14:sldId id="1749"/>
            <p14:sldId id="1750"/>
            <p14:sldId id="1751"/>
          </p14:sldIdLst>
        </p14:section>
        <p14:section name="External Tools" id="{40B9B411-F3F5-48DA-8FF2-782A38808F27}">
          <p14:sldIdLst>
            <p14:sldId id="1754"/>
            <p14:sldId id="1755"/>
            <p14:sldId id="1758"/>
            <p14:sldId id="1756"/>
            <p14:sldId id="1757"/>
            <p14:sldId id="1764"/>
            <p14:sldId id="1768"/>
            <p14:sldId id="1635"/>
            <p14:sldId id="1674"/>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Lacey Butler" initials="LB [2]" lastIdx="1" clrIdx="4"/>
  <p:cmAuthor id="5" name="Lacey Butler" initials="LB [3]" lastIdx="1" clrIdx="5"/>
  <p:cmAuthor id="6" name="Michael Köster" initials="MK" lastIdx="6"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801"/>
    <a:srgbClr val="205081"/>
    <a:srgbClr val="505050"/>
    <a:srgbClr val="682A7A"/>
    <a:srgbClr val="7549A7"/>
    <a:srgbClr val="000000"/>
    <a:srgbClr val="522980"/>
    <a:srgbClr val="4D247C"/>
    <a:srgbClr val="522A80"/>
    <a:srgbClr val="5129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9" autoAdjust="0"/>
    <p:restoredTop sz="99658" autoAdjust="0"/>
  </p:normalViewPr>
  <p:slideViewPr>
    <p:cSldViewPr>
      <p:cViewPr>
        <p:scale>
          <a:sx n="75" d="100"/>
          <a:sy n="75" d="100"/>
        </p:scale>
        <p:origin x="-1037" y="-446"/>
      </p:cViewPr>
      <p:guideLst>
        <p:guide orient="horz" pos="2203"/>
        <p:guide pos="39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200" d="100"/>
        <a:sy n="200" d="100"/>
      </p:scale>
      <p:origin x="0" y="24"/>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tableStyles" Target="tableStyles.xml"/><Relationship Id="rId7" Type="http://schemas.openxmlformats.org/officeDocument/2006/relationships/slideMaster" Target="slideMasters/slideMaster2.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52.xml"/><Relationship Id="rId82"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444923-CF9F-4DF2-8BE0-C42F36C6728D}" type="doc">
      <dgm:prSet loTypeId="urn:microsoft.com/office/officeart/2005/8/layout/chevron1" loCatId="process" qsTypeId="urn:microsoft.com/office/officeart/2005/8/quickstyle/simple1" qsCatId="simple" csTypeId="urn:microsoft.com/office/officeart/2005/8/colors/accent1_2" csCatId="accent1" phldr="1"/>
      <dgm:spPr/>
    </dgm:pt>
    <dgm:pt modelId="{A9016642-511B-4C77-AF27-2D3BE8E7B646}">
      <dgm:prSet phldrT="[Text]">
        <dgm:style>
          <a:lnRef idx="1">
            <a:schemeClr val="accent4"/>
          </a:lnRef>
          <a:fillRef idx="3">
            <a:schemeClr val="accent4"/>
          </a:fillRef>
          <a:effectRef idx="2">
            <a:schemeClr val="accent4"/>
          </a:effectRef>
          <a:fontRef idx="minor">
            <a:schemeClr val="lt1"/>
          </a:fontRef>
        </dgm:style>
      </dgm:prSet>
      <dgm:spPr/>
      <dgm:t>
        <a:bodyPr/>
        <a:lstStyle/>
        <a:p>
          <a:r>
            <a:rPr lang="fr-BE" dirty="0" err="1" smtClean="0"/>
            <a:t>rcs</a:t>
          </a:r>
          <a:endParaRPr lang="en-US" dirty="0"/>
        </a:p>
      </dgm:t>
    </dgm:pt>
    <dgm:pt modelId="{09059E99-F918-4164-9B62-4106FB91DAA2}" type="parTrans" cxnId="{5B239056-1E77-481A-BD42-063EFEE6FA16}">
      <dgm:prSet/>
      <dgm:spPr/>
      <dgm:t>
        <a:bodyPr/>
        <a:lstStyle/>
        <a:p>
          <a:endParaRPr lang="en-US"/>
        </a:p>
      </dgm:t>
    </dgm:pt>
    <dgm:pt modelId="{C1BB5A82-5A82-41D7-B4EE-4D904D2A1A3C}" type="sibTrans" cxnId="{5B239056-1E77-481A-BD42-063EFEE6FA16}">
      <dgm:prSet/>
      <dgm:spPr/>
      <dgm:t>
        <a:bodyPr/>
        <a:lstStyle/>
        <a:p>
          <a:endParaRPr lang="en-US"/>
        </a:p>
      </dgm:t>
    </dgm:pt>
    <dgm:pt modelId="{F1DA840A-A85D-4873-979E-188DA21C078F}">
      <dgm:prSet phldrT="[Text]">
        <dgm:style>
          <a:lnRef idx="1">
            <a:schemeClr val="accent4"/>
          </a:lnRef>
          <a:fillRef idx="3">
            <a:schemeClr val="accent4"/>
          </a:fillRef>
          <a:effectRef idx="2">
            <a:schemeClr val="accent4"/>
          </a:effectRef>
          <a:fontRef idx="minor">
            <a:schemeClr val="lt1"/>
          </a:fontRef>
        </dgm:style>
      </dgm:prSet>
      <dgm:spPr/>
      <dgm:t>
        <a:bodyPr/>
        <a:lstStyle/>
        <a:p>
          <a:r>
            <a:rPr lang="fr-BE" dirty="0" err="1" smtClean="0"/>
            <a:t>cvs</a:t>
          </a:r>
          <a:endParaRPr lang="en-US" dirty="0"/>
        </a:p>
      </dgm:t>
    </dgm:pt>
    <dgm:pt modelId="{DC056798-BAB7-4032-A564-0CEC6016C8FE}" type="parTrans" cxnId="{65AB2803-3E05-4BD9-B04C-010A149FFC92}">
      <dgm:prSet/>
      <dgm:spPr/>
      <dgm:t>
        <a:bodyPr/>
        <a:lstStyle/>
        <a:p>
          <a:endParaRPr lang="en-US"/>
        </a:p>
      </dgm:t>
    </dgm:pt>
    <dgm:pt modelId="{29FF0283-5EC8-4A02-BC35-77D8387DFB30}" type="sibTrans" cxnId="{65AB2803-3E05-4BD9-B04C-010A149FFC92}">
      <dgm:prSet/>
      <dgm:spPr/>
      <dgm:t>
        <a:bodyPr/>
        <a:lstStyle/>
        <a:p>
          <a:endParaRPr lang="en-US"/>
        </a:p>
      </dgm:t>
    </dgm:pt>
    <dgm:pt modelId="{9812A3BC-C379-4888-885D-570C3DB3AA97}">
      <dgm:prSet phldrT="[Text]">
        <dgm:style>
          <a:lnRef idx="1">
            <a:schemeClr val="accent4"/>
          </a:lnRef>
          <a:fillRef idx="3">
            <a:schemeClr val="accent4"/>
          </a:fillRef>
          <a:effectRef idx="2">
            <a:schemeClr val="accent4"/>
          </a:effectRef>
          <a:fontRef idx="minor">
            <a:schemeClr val="lt1"/>
          </a:fontRef>
        </dgm:style>
      </dgm:prSet>
      <dgm:spPr/>
      <dgm:t>
        <a:bodyPr/>
        <a:lstStyle/>
        <a:p>
          <a:r>
            <a:rPr lang="fr-BE" dirty="0" err="1" smtClean="0"/>
            <a:t>svn</a:t>
          </a:r>
          <a:endParaRPr lang="en-US" dirty="0"/>
        </a:p>
      </dgm:t>
    </dgm:pt>
    <dgm:pt modelId="{B6FF1DFB-DBDA-441A-B826-2C6116E9549F}" type="parTrans" cxnId="{F5C39EE1-B4C5-4C0D-BBE3-EA2D5A11EC8D}">
      <dgm:prSet/>
      <dgm:spPr/>
      <dgm:t>
        <a:bodyPr/>
        <a:lstStyle/>
        <a:p>
          <a:endParaRPr lang="en-US"/>
        </a:p>
      </dgm:t>
    </dgm:pt>
    <dgm:pt modelId="{03A78C5F-AD3B-4531-AEC8-02C3F29CF026}" type="sibTrans" cxnId="{F5C39EE1-B4C5-4C0D-BBE3-EA2D5A11EC8D}">
      <dgm:prSet/>
      <dgm:spPr/>
      <dgm:t>
        <a:bodyPr/>
        <a:lstStyle/>
        <a:p>
          <a:endParaRPr lang="en-US"/>
        </a:p>
      </dgm:t>
    </dgm:pt>
    <dgm:pt modelId="{CB73C82E-4B82-4CCB-BA9C-27F434E98DC9}">
      <dgm:prSet phldrT="[Text]">
        <dgm:style>
          <a:lnRef idx="1">
            <a:schemeClr val="accent2"/>
          </a:lnRef>
          <a:fillRef idx="3">
            <a:schemeClr val="accent2"/>
          </a:fillRef>
          <a:effectRef idx="2">
            <a:schemeClr val="accent2"/>
          </a:effectRef>
          <a:fontRef idx="minor">
            <a:schemeClr val="lt1"/>
          </a:fontRef>
        </dgm:style>
      </dgm:prSet>
      <dgm:spPr/>
      <dgm:t>
        <a:bodyPr/>
        <a:lstStyle/>
        <a:p>
          <a:r>
            <a:rPr lang="fr-BE" dirty="0" smtClean="0"/>
            <a:t>git</a:t>
          </a:r>
          <a:endParaRPr lang="en-US" dirty="0"/>
        </a:p>
      </dgm:t>
    </dgm:pt>
    <dgm:pt modelId="{586E6421-0F2E-4889-AAD7-CBCFECCED402}" type="parTrans" cxnId="{15DAEC06-D0CA-463E-A544-E6C0AD812C15}">
      <dgm:prSet/>
      <dgm:spPr/>
      <dgm:t>
        <a:bodyPr/>
        <a:lstStyle/>
        <a:p>
          <a:endParaRPr lang="en-US"/>
        </a:p>
      </dgm:t>
    </dgm:pt>
    <dgm:pt modelId="{A4B0BB5B-7BB6-4C9F-AF76-04420C06A77D}" type="sibTrans" cxnId="{15DAEC06-D0CA-463E-A544-E6C0AD812C15}">
      <dgm:prSet/>
      <dgm:spPr/>
      <dgm:t>
        <a:bodyPr/>
        <a:lstStyle/>
        <a:p>
          <a:endParaRPr lang="en-US"/>
        </a:p>
      </dgm:t>
    </dgm:pt>
    <dgm:pt modelId="{5E96F1A7-37E7-460F-B57B-C183371FCBFA}" type="pres">
      <dgm:prSet presAssocID="{F5444923-CF9F-4DF2-8BE0-C42F36C6728D}" presName="Name0" presStyleCnt="0">
        <dgm:presLayoutVars>
          <dgm:dir/>
          <dgm:animLvl val="lvl"/>
          <dgm:resizeHandles val="exact"/>
        </dgm:presLayoutVars>
      </dgm:prSet>
      <dgm:spPr/>
    </dgm:pt>
    <dgm:pt modelId="{B370A188-4356-4652-BD52-21A98EF662FD}" type="pres">
      <dgm:prSet presAssocID="{A9016642-511B-4C77-AF27-2D3BE8E7B646}" presName="parTxOnly" presStyleLbl="node1" presStyleIdx="0" presStyleCnt="4">
        <dgm:presLayoutVars>
          <dgm:chMax val="0"/>
          <dgm:chPref val="0"/>
          <dgm:bulletEnabled val="1"/>
        </dgm:presLayoutVars>
      </dgm:prSet>
      <dgm:spPr/>
      <dgm:t>
        <a:bodyPr/>
        <a:lstStyle/>
        <a:p>
          <a:endParaRPr lang="en-US"/>
        </a:p>
      </dgm:t>
    </dgm:pt>
    <dgm:pt modelId="{8F4A981D-3C00-496F-B453-B147B0174B7C}" type="pres">
      <dgm:prSet presAssocID="{C1BB5A82-5A82-41D7-B4EE-4D904D2A1A3C}" presName="parTxOnlySpace" presStyleCnt="0"/>
      <dgm:spPr/>
    </dgm:pt>
    <dgm:pt modelId="{E58F7923-5F39-49F5-BAED-FBC6C75612B3}" type="pres">
      <dgm:prSet presAssocID="{F1DA840A-A85D-4873-979E-188DA21C078F}" presName="parTxOnly" presStyleLbl="node1" presStyleIdx="1" presStyleCnt="4">
        <dgm:presLayoutVars>
          <dgm:chMax val="0"/>
          <dgm:chPref val="0"/>
          <dgm:bulletEnabled val="1"/>
        </dgm:presLayoutVars>
      </dgm:prSet>
      <dgm:spPr/>
      <dgm:t>
        <a:bodyPr/>
        <a:lstStyle/>
        <a:p>
          <a:endParaRPr lang="en-US"/>
        </a:p>
      </dgm:t>
    </dgm:pt>
    <dgm:pt modelId="{C8A428B5-1C75-4D70-BA03-C2285B5D61E6}" type="pres">
      <dgm:prSet presAssocID="{29FF0283-5EC8-4A02-BC35-77D8387DFB30}" presName="parTxOnlySpace" presStyleCnt="0"/>
      <dgm:spPr/>
    </dgm:pt>
    <dgm:pt modelId="{638A97C6-385A-4C1D-AEC9-96F66178E4AA}" type="pres">
      <dgm:prSet presAssocID="{9812A3BC-C379-4888-885D-570C3DB3AA97}" presName="parTxOnly" presStyleLbl="node1" presStyleIdx="2" presStyleCnt="4">
        <dgm:presLayoutVars>
          <dgm:chMax val="0"/>
          <dgm:chPref val="0"/>
          <dgm:bulletEnabled val="1"/>
        </dgm:presLayoutVars>
      </dgm:prSet>
      <dgm:spPr/>
      <dgm:t>
        <a:bodyPr/>
        <a:lstStyle/>
        <a:p>
          <a:endParaRPr lang="en-US"/>
        </a:p>
      </dgm:t>
    </dgm:pt>
    <dgm:pt modelId="{AC215C67-3748-40E0-9F19-04E5AC67137E}" type="pres">
      <dgm:prSet presAssocID="{03A78C5F-AD3B-4531-AEC8-02C3F29CF026}" presName="parTxOnlySpace" presStyleCnt="0"/>
      <dgm:spPr/>
    </dgm:pt>
    <dgm:pt modelId="{78251215-D580-40F2-94B0-57D6EB5716A9}" type="pres">
      <dgm:prSet presAssocID="{CB73C82E-4B82-4CCB-BA9C-27F434E98DC9}" presName="parTxOnly" presStyleLbl="node1" presStyleIdx="3" presStyleCnt="4">
        <dgm:presLayoutVars>
          <dgm:chMax val="0"/>
          <dgm:chPref val="0"/>
          <dgm:bulletEnabled val="1"/>
        </dgm:presLayoutVars>
      </dgm:prSet>
      <dgm:spPr/>
      <dgm:t>
        <a:bodyPr/>
        <a:lstStyle/>
        <a:p>
          <a:endParaRPr lang="en-US"/>
        </a:p>
      </dgm:t>
    </dgm:pt>
  </dgm:ptLst>
  <dgm:cxnLst>
    <dgm:cxn modelId="{5B239056-1E77-481A-BD42-063EFEE6FA16}" srcId="{F5444923-CF9F-4DF2-8BE0-C42F36C6728D}" destId="{A9016642-511B-4C77-AF27-2D3BE8E7B646}" srcOrd="0" destOrd="0" parTransId="{09059E99-F918-4164-9B62-4106FB91DAA2}" sibTransId="{C1BB5A82-5A82-41D7-B4EE-4D904D2A1A3C}"/>
    <dgm:cxn modelId="{65AB2803-3E05-4BD9-B04C-010A149FFC92}" srcId="{F5444923-CF9F-4DF2-8BE0-C42F36C6728D}" destId="{F1DA840A-A85D-4873-979E-188DA21C078F}" srcOrd="1" destOrd="0" parTransId="{DC056798-BAB7-4032-A564-0CEC6016C8FE}" sibTransId="{29FF0283-5EC8-4A02-BC35-77D8387DFB30}"/>
    <dgm:cxn modelId="{97A5FA3B-8834-4D35-803B-6B2E74584A74}" type="presOf" srcId="{CB73C82E-4B82-4CCB-BA9C-27F434E98DC9}" destId="{78251215-D580-40F2-94B0-57D6EB5716A9}" srcOrd="0" destOrd="0" presId="urn:microsoft.com/office/officeart/2005/8/layout/chevron1"/>
    <dgm:cxn modelId="{807A50A4-DC51-48A3-BD77-F31F0F2B9EAC}" type="presOf" srcId="{F5444923-CF9F-4DF2-8BE0-C42F36C6728D}" destId="{5E96F1A7-37E7-460F-B57B-C183371FCBFA}" srcOrd="0" destOrd="0" presId="urn:microsoft.com/office/officeart/2005/8/layout/chevron1"/>
    <dgm:cxn modelId="{3FE28FA7-7EB6-4FD0-BE6D-A63F023CF416}" type="presOf" srcId="{9812A3BC-C379-4888-885D-570C3DB3AA97}" destId="{638A97C6-385A-4C1D-AEC9-96F66178E4AA}" srcOrd="0" destOrd="0" presId="urn:microsoft.com/office/officeart/2005/8/layout/chevron1"/>
    <dgm:cxn modelId="{F5C39EE1-B4C5-4C0D-BBE3-EA2D5A11EC8D}" srcId="{F5444923-CF9F-4DF2-8BE0-C42F36C6728D}" destId="{9812A3BC-C379-4888-885D-570C3DB3AA97}" srcOrd="2" destOrd="0" parTransId="{B6FF1DFB-DBDA-441A-B826-2C6116E9549F}" sibTransId="{03A78C5F-AD3B-4531-AEC8-02C3F29CF026}"/>
    <dgm:cxn modelId="{903044FB-FAD5-4E80-9BFF-A47BA150189B}" type="presOf" srcId="{A9016642-511B-4C77-AF27-2D3BE8E7B646}" destId="{B370A188-4356-4652-BD52-21A98EF662FD}" srcOrd="0" destOrd="0" presId="urn:microsoft.com/office/officeart/2005/8/layout/chevron1"/>
    <dgm:cxn modelId="{15DAEC06-D0CA-463E-A544-E6C0AD812C15}" srcId="{F5444923-CF9F-4DF2-8BE0-C42F36C6728D}" destId="{CB73C82E-4B82-4CCB-BA9C-27F434E98DC9}" srcOrd="3" destOrd="0" parTransId="{586E6421-0F2E-4889-AAD7-CBCFECCED402}" sibTransId="{A4B0BB5B-7BB6-4C9F-AF76-04420C06A77D}"/>
    <dgm:cxn modelId="{A4020D7F-CAC7-4EC4-9F5E-7EC628BE41BE}" type="presOf" srcId="{F1DA840A-A85D-4873-979E-188DA21C078F}" destId="{E58F7923-5F39-49F5-BAED-FBC6C75612B3}" srcOrd="0" destOrd="0" presId="urn:microsoft.com/office/officeart/2005/8/layout/chevron1"/>
    <dgm:cxn modelId="{1DBC74F0-76AA-4972-8EAF-08235D630038}" type="presParOf" srcId="{5E96F1A7-37E7-460F-B57B-C183371FCBFA}" destId="{B370A188-4356-4652-BD52-21A98EF662FD}" srcOrd="0" destOrd="0" presId="urn:microsoft.com/office/officeart/2005/8/layout/chevron1"/>
    <dgm:cxn modelId="{6A88BF86-45A6-4415-ADCF-FD7146467EB4}" type="presParOf" srcId="{5E96F1A7-37E7-460F-B57B-C183371FCBFA}" destId="{8F4A981D-3C00-496F-B453-B147B0174B7C}" srcOrd="1" destOrd="0" presId="urn:microsoft.com/office/officeart/2005/8/layout/chevron1"/>
    <dgm:cxn modelId="{0EA78EFE-823B-468E-B3B5-06CF394FC20F}" type="presParOf" srcId="{5E96F1A7-37E7-460F-B57B-C183371FCBFA}" destId="{E58F7923-5F39-49F5-BAED-FBC6C75612B3}" srcOrd="2" destOrd="0" presId="urn:microsoft.com/office/officeart/2005/8/layout/chevron1"/>
    <dgm:cxn modelId="{D36E762C-0249-4729-9A45-4FA37BF44042}" type="presParOf" srcId="{5E96F1A7-37E7-460F-B57B-C183371FCBFA}" destId="{C8A428B5-1C75-4D70-BA03-C2285B5D61E6}" srcOrd="3" destOrd="0" presId="urn:microsoft.com/office/officeart/2005/8/layout/chevron1"/>
    <dgm:cxn modelId="{EA1EE0BB-697A-45F0-8C53-7F7E948DC268}" type="presParOf" srcId="{5E96F1A7-37E7-460F-B57B-C183371FCBFA}" destId="{638A97C6-385A-4C1D-AEC9-96F66178E4AA}" srcOrd="4" destOrd="0" presId="urn:microsoft.com/office/officeart/2005/8/layout/chevron1"/>
    <dgm:cxn modelId="{CE6A574D-2ED6-47E8-9945-C16DC87C4C6E}" type="presParOf" srcId="{5E96F1A7-37E7-460F-B57B-C183371FCBFA}" destId="{AC215C67-3748-40E0-9F19-04E5AC67137E}" srcOrd="5" destOrd="0" presId="urn:microsoft.com/office/officeart/2005/8/layout/chevron1"/>
    <dgm:cxn modelId="{421F5636-8211-414A-B7D5-0F7D56C3C751}" type="presParOf" srcId="{5E96F1A7-37E7-460F-B57B-C183371FCBFA}" destId="{78251215-D580-40F2-94B0-57D6EB5716A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0A188-4356-4652-BD52-21A98EF662FD}">
      <dsp:nvSpPr>
        <dsp:cNvPr id="0" name=""/>
        <dsp:cNvSpPr/>
      </dsp:nvSpPr>
      <dsp:spPr>
        <a:xfrm>
          <a:off x="3845" y="2315915"/>
          <a:ext cx="2238727" cy="895490"/>
        </a:xfrm>
        <a:prstGeom prst="chevron">
          <a:avLst/>
        </a:prstGeom>
        <a:solidFill>
          <a:schemeClr val="accent4">
            <a:shade val="80000"/>
            <a:satMod val="180000"/>
          </a:schemeClr>
        </a:solidFill>
        <a:ln w="9525" cap="flat"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err="1" smtClean="0"/>
            <a:t>rcs</a:t>
          </a:r>
          <a:endParaRPr lang="en-US" sz="5000" kern="1200" dirty="0"/>
        </a:p>
      </dsp:txBody>
      <dsp:txXfrm>
        <a:off x="451590" y="2315915"/>
        <a:ext cx="1343237" cy="895490"/>
      </dsp:txXfrm>
    </dsp:sp>
    <dsp:sp modelId="{E58F7923-5F39-49F5-BAED-FBC6C75612B3}">
      <dsp:nvSpPr>
        <dsp:cNvPr id="0" name=""/>
        <dsp:cNvSpPr/>
      </dsp:nvSpPr>
      <dsp:spPr>
        <a:xfrm>
          <a:off x="2018700" y="2315915"/>
          <a:ext cx="2238727" cy="895490"/>
        </a:xfrm>
        <a:prstGeom prst="chevron">
          <a:avLst/>
        </a:prstGeom>
        <a:solidFill>
          <a:schemeClr val="accent4">
            <a:shade val="80000"/>
            <a:satMod val="180000"/>
          </a:schemeClr>
        </a:solidFill>
        <a:ln w="9525" cap="flat"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err="1" smtClean="0"/>
            <a:t>cvs</a:t>
          </a:r>
          <a:endParaRPr lang="en-US" sz="5000" kern="1200" dirty="0"/>
        </a:p>
      </dsp:txBody>
      <dsp:txXfrm>
        <a:off x="2466445" y="2315915"/>
        <a:ext cx="1343237" cy="895490"/>
      </dsp:txXfrm>
    </dsp:sp>
    <dsp:sp modelId="{638A97C6-385A-4C1D-AEC9-96F66178E4AA}">
      <dsp:nvSpPr>
        <dsp:cNvPr id="0" name=""/>
        <dsp:cNvSpPr/>
      </dsp:nvSpPr>
      <dsp:spPr>
        <a:xfrm>
          <a:off x="4033555" y="2315915"/>
          <a:ext cx="2238727" cy="895490"/>
        </a:xfrm>
        <a:prstGeom prst="chevron">
          <a:avLst/>
        </a:prstGeom>
        <a:solidFill>
          <a:schemeClr val="accent4">
            <a:shade val="80000"/>
            <a:satMod val="180000"/>
          </a:schemeClr>
        </a:solidFill>
        <a:ln w="9525" cap="flat"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err="1" smtClean="0"/>
            <a:t>svn</a:t>
          </a:r>
          <a:endParaRPr lang="en-US" sz="5000" kern="1200" dirty="0"/>
        </a:p>
      </dsp:txBody>
      <dsp:txXfrm>
        <a:off x="4481300" y="2315915"/>
        <a:ext cx="1343237" cy="895490"/>
      </dsp:txXfrm>
    </dsp:sp>
    <dsp:sp modelId="{78251215-D580-40F2-94B0-57D6EB5716A9}">
      <dsp:nvSpPr>
        <dsp:cNvPr id="0" name=""/>
        <dsp:cNvSpPr/>
      </dsp:nvSpPr>
      <dsp:spPr>
        <a:xfrm>
          <a:off x="6048409" y="2315915"/>
          <a:ext cx="2238727" cy="895490"/>
        </a:xfrm>
        <a:prstGeom prst="chevron">
          <a:avLst/>
        </a:prstGeom>
        <a:solidFill>
          <a:schemeClr val="accent2">
            <a:shade val="80000"/>
            <a:satMod val="180000"/>
          </a:schemeClr>
        </a:solidFill>
        <a:ln w="9525" cap="flat"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smtClean="0"/>
            <a:t>git</a:t>
          </a:r>
          <a:endParaRPr lang="en-US" sz="5000" kern="1200" dirty="0"/>
        </a:p>
      </dsp:txBody>
      <dsp:txXfrm>
        <a:off x="6496154" y="2315915"/>
        <a:ext cx="1343237" cy="8954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3/20/2017 4:27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3/20/2017 4:27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0122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It was – and still is - the time of Agile and DevOps.</a:t>
            </a:r>
          </a:p>
          <a:p>
            <a:pPr marL="171450" indent="-171450">
              <a:buFont typeface="Arial" panose="020B0604020202020204" pitchFamily="34" charset="0"/>
              <a:buChar char="•"/>
            </a:pPr>
            <a:r>
              <a:rPr lang="de-DE" dirty="0"/>
              <a:t>We had to formulate a DevOps strategy for our entire organization.</a:t>
            </a:r>
          </a:p>
          <a:p>
            <a:pPr marL="171450" indent="-171450">
              <a:buFont typeface="Arial" panose="020B0604020202020204" pitchFamily="34" charset="0"/>
              <a:buChar char="•"/>
            </a:pPr>
            <a:r>
              <a:rPr lang="de-DE" dirty="0"/>
              <a:t>But what is </a:t>
            </a:r>
            <a:r>
              <a:rPr lang="de-DE" b="1" dirty="0"/>
              <a:t>DevOps</a:t>
            </a:r>
            <a:r>
              <a:rPr lang="de-DE" dirty="0"/>
              <a:t>?</a:t>
            </a:r>
            <a:r>
              <a:rPr lang="de-DE" baseline="0" dirty="0"/>
              <a:t> It can mean radically different things for different people!</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377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We quickly realized that our DevOps transformation will have broad organizational impact.</a:t>
            </a:r>
          </a:p>
          <a:p>
            <a:pPr marL="171450" indent="-171450">
              <a:buFont typeface="Arial" panose="020B0604020202020204" pitchFamily="34" charset="0"/>
              <a:buChar char="•"/>
            </a:pPr>
            <a:r>
              <a:rPr lang="de-DE" dirty="0"/>
              <a:t>Every DevOps conversation needs to focus on </a:t>
            </a:r>
            <a:r>
              <a:rPr lang="de-DE" b="1" dirty="0"/>
              <a:t>people</a:t>
            </a:r>
            <a:r>
              <a:rPr lang="de-DE" dirty="0"/>
              <a:t>, </a:t>
            </a:r>
            <a:r>
              <a:rPr lang="de-DE" b="1" dirty="0"/>
              <a:t>processes</a:t>
            </a:r>
            <a:r>
              <a:rPr lang="de-DE" dirty="0"/>
              <a:t> and </a:t>
            </a:r>
            <a:r>
              <a:rPr lang="de-DE" b="1" dirty="0"/>
              <a:t>tools </a:t>
            </a:r>
            <a:r>
              <a:rPr lang="de-DE" b="0" dirty="0"/>
              <a:t>equally</a:t>
            </a:r>
            <a:r>
              <a:rPr lang="de-DE" dirty="0"/>
              <a:t>, otherwise the transformation will fail.</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10139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BE" dirty="0" err="1" smtClean="0"/>
              <a:t>Fast</a:t>
            </a:r>
            <a:r>
              <a:rPr lang="fr-BE" dirty="0" smtClean="0"/>
              <a:t> </a:t>
            </a:r>
            <a:r>
              <a:rPr lang="fr-BE" dirty="0" err="1" smtClean="0"/>
              <a:t>forward</a:t>
            </a:r>
            <a:r>
              <a:rPr lang="fr-BE" dirty="0" smtClean="0"/>
              <a:t> </a:t>
            </a:r>
            <a:r>
              <a:rPr lang="fr-BE" dirty="0" err="1" smtClean="0"/>
              <a:t>can</a:t>
            </a:r>
            <a:r>
              <a:rPr lang="fr-BE" dirty="0" smtClean="0"/>
              <a:t> </a:t>
            </a:r>
            <a:r>
              <a:rPr lang="fr-BE" dirty="0" err="1" smtClean="0"/>
              <a:t>be</a:t>
            </a:r>
            <a:r>
              <a:rPr lang="fr-BE" dirty="0" smtClean="0"/>
              <a:t> </a:t>
            </a:r>
            <a:r>
              <a:rPr lang="fr-BE" dirty="0" err="1" smtClean="0"/>
              <a:t>avoided</a:t>
            </a:r>
            <a:r>
              <a:rPr lang="fr-BE" dirty="0" smtClean="0"/>
              <a:t> by passing</a:t>
            </a:r>
            <a:r>
              <a:rPr lang="fr-BE" baseline="0" dirty="0" smtClean="0"/>
              <a:t> -no-</a:t>
            </a:r>
            <a:r>
              <a:rPr lang="fr-BE" baseline="0" dirty="0" err="1" smtClean="0"/>
              <a:t>ff</a:t>
            </a:r>
            <a:r>
              <a:rPr lang="fr-BE" baseline="0" dirty="0" smtClean="0"/>
              <a:t> to the </a:t>
            </a:r>
            <a:r>
              <a:rPr lang="fr-BE" baseline="0" dirty="0" err="1" smtClean="0"/>
              <a:t>merge</a:t>
            </a:r>
            <a:r>
              <a:rPr lang="fr-BE" baseline="0" dirty="0" smtClean="0"/>
              <a:t> command! </a:t>
            </a:r>
            <a:r>
              <a:rPr lang="fr-BE" baseline="0" dirty="0" err="1" smtClean="0"/>
              <a:t>Usefull</a:t>
            </a:r>
            <a:r>
              <a:rPr lang="fr-BE" baseline="0" dirty="0" smtClean="0"/>
              <a:t> to </a:t>
            </a:r>
            <a:r>
              <a:rPr lang="fr-BE" baseline="0" dirty="0" err="1" smtClean="0"/>
              <a:t>keep</a:t>
            </a:r>
            <a:r>
              <a:rPr lang="fr-BE" baseline="0" dirty="0" smtClean="0"/>
              <a:t> a good </a:t>
            </a:r>
            <a:r>
              <a:rPr lang="fr-BE" baseline="0" dirty="0" err="1" smtClean="0"/>
              <a:t>visual</a:t>
            </a:r>
            <a:r>
              <a:rPr lang="fr-BE" baseline="0" dirty="0" smtClean="0"/>
              <a:t> </a:t>
            </a:r>
            <a:r>
              <a:rPr lang="fr-BE" baseline="0" dirty="0" err="1" smtClean="0"/>
              <a:t>tree</a:t>
            </a:r>
            <a:endParaRPr lang="en-US" dirty="0" smtClean="0"/>
          </a:p>
          <a:p>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37</a:t>
            </a:fld>
            <a:endParaRPr lang="en-US"/>
          </a:p>
        </p:txBody>
      </p:sp>
    </p:spTree>
    <p:extLst>
      <p:ext uri="{BB962C8B-B14F-4D97-AF65-F5344CB8AC3E}">
        <p14:creationId xmlns:p14="http://schemas.microsoft.com/office/powerpoint/2010/main" val="1501319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	  </a:t>
            </a:r>
          </a:p>
          <a:p>
            <a:r>
              <a:rPr lang="en-US" dirty="0" smtClean="0"/>
              <a:t>	tool = </a:t>
            </a:r>
            <a:r>
              <a:rPr lang="en-US" dirty="0" err="1" smtClean="0"/>
              <a:t>vsdiffmerge</a:t>
            </a:r>
            <a:endParaRPr lang="en-US" dirty="0" smtClean="0"/>
          </a:p>
          <a:p>
            <a:r>
              <a:rPr lang="en-US" dirty="0" smtClean="0"/>
              <a:t>[</a:t>
            </a:r>
            <a:r>
              <a:rPr lang="en-US" dirty="0" err="1" smtClean="0"/>
              <a:t>difftool</a:t>
            </a:r>
            <a:r>
              <a:rPr lang="en-US" dirty="0" smtClean="0"/>
              <a:t>]      </a:t>
            </a:r>
          </a:p>
          <a:p>
            <a:r>
              <a:rPr lang="en-US" dirty="0" smtClean="0"/>
              <a:t>	prompt = true</a:t>
            </a:r>
          </a:p>
          <a:p>
            <a:r>
              <a:rPr lang="en-US" dirty="0" smtClean="0"/>
              <a:t>[</a:t>
            </a:r>
            <a:r>
              <a:rPr lang="en-US" dirty="0" err="1" smtClean="0"/>
              <a:t>difftool</a:t>
            </a:r>
            <a:r>
              <a:rPr lang="en-US" dirty="0" smtClean="0"/>
              <a:t> "</a:t>
            </a:r>
            <a:r>
              <a:rPr lang="en-US" dirty="0" err="1" smtClean="0"/>
              <a:t>vsdiffmerge</a:t>
            </a:r>
            <a:r>
              <a:rPr lang="en-US" dirty="0" smtClean="0"/>
              <a:t>"]     </a:t>
            </a:r>
          </a:p>
          <a:p>
            <a:r>
              <a:rPr lang="en-US" dirty="0" smtClean="0"/>
              <a:t>	</a:t>
            </a:r>
            <a:r>
              <a:rPr lang="en-US" dirty="0" err="1" smtClean="0"/>
              <a:t>cmd</a:t>
            </a:r>
            <a:r>
              <a:rPr lang="en-US" dirty="0" smtClean="0"/>
              <a:t> = \"C:\\Program Files (x86)\\Microsoft Visual Studio 14.0\\Common7\\IDE\\vsdiffmerge.exe\" \"$LOCAL\" \"$REMOTE\" //t      </a:t>
            </a:r>
          </a:p>
          <a:p>
            <a:r>
              <a:rPr lang="en-US" dirty="0" smtClean="0"/>
              <a:t>	</a:t>
            </a:r>
            <a:r>
              <a:rPr lang="en-US" dirty="0" err="1" smtClean="0"/>
              <a:t>keepbackup</a:t>
            </a:r>
            <a:r>
              <a:rPr lang="en-US" dirty="0" smtClean="0"/>
              <a:t> = false      </a:t>
            </a:r>
          </a:p>
          <a:p>
            <a:r>
              <a:rPr lang="en-US" dirty="0" smtClean="0"/>
              <a:t>	</a:t>
            </a:r>
            <a:r>
              <a:rPr lang="en-US" dirty="0" err="1" smtClean="0"/>
              <a:t>trustexistcode</a:t>
            </a:r>
            <a:r>
              <a:rPr lang="en-US" dirty="0" smtClean="0"/>
              <a:t> = true</a:t>
            </a:r>
          </a:p>
          <a:p>
            <a:r>
              <a:rPr lang="en-US" dirty="0" smtClean="0"/>
              <a:t>[merge]      </a:t>
            </a:r>
          </a:p>
          <a:p>
            <a:r>
              <a:rPr lang="en-US" dirty="0" smtClean="0"/>
              <a:t>	tool = </a:t>
            </a:r>
            <a:r>
              <a:rPr lang="en-US" dirty="0" err="1" smtClean="0"/>
              <a:t>vsdiffmerge</a:t>
            </a:r>
            <a:endParaRPr lang="en-US" dirty="0" smtClean="0"/>
          </a:p>
          <a:p>
            <a:r>
              <a:rPr lang="en-US" dirty="0" smtClean="0"/>
              <a:t>[</a:t>
            </a:r>
            <a:r>
              <a:rPr lang="en-US" dirty="0" err="1" smtClean="0"/>
              <a:t>mergetool</a:t>
            </a:r>
            <a:r>
              <a:rPr lang="en-US" dirty="0" smtClean="0"/>
              <a:t>]      </a:t>
            </a:r>
          </a:p>
          <a:p>
            <a:r>
              <a:rPr lang="en-US" dirty="0" smtClean="0"/>
              <a:t>	prompt = true</a:t>
            </a:r>
          </a:p>
          <a:p>
            <a:r>
              <a:rPr lang="en-US" dirty="0" smtClean="0"/>
              <a:t>[</a:t>
            </a:r>
            <a:r>
              <a:rPr lang="en-US" dirty="0" err="1" smtClean="0"/>
              <a:t>mergetool</a:t>
            </a:r>
            <a:r>
              <a:rPr lang="en-US" dirty="0" smtClean="0"/>
              <a:t> "</a:t>
            </a:r>
            <a:r>
              <a:rPr lang="en-US" dirty="0" err="1" smtClean="0"/>
              <a:t>vsdiffmerge</a:t>
            </a:r>
            <a:r>
              <a:rPr lang="en-US" dirty="0" smtClean="0"/>
              <a:t>"]      </a:t>
            </a:r>
          </a:p>
          <a:p>
            <a:r>
              <a:rPr lang="en-US" dirty="0" smtClean="0"/>
              <a:t>	</a:t>
            </a:r>
            <a:r>
              <a:rPr lang="en-US" dirty="0" err="1" smtClean="0"/>
              <a:t>cmd</a:t>
            </a:r>
            <a:r>
              <a:rPr lang="en-US" dirty="0" smtClean="0"/>
              <a:t> = \"C:\\Program Files (x86)\\Microsoft Visual Studio 14.0\\Common7\\IDE\\vsdiffmerge.exe\" \"$REMOTE\" \"$LOCAL\" "$BASE" \"$MERGED\" //m      	</a:t>
            </a:r>
            <a:r>
              <a:rPr lang="en-US" dirty="0" err="1" smtClean="0"/>
              <a:t>keepbackup</a:t>
            </a:r>
            <a:r>
              <a:rPr lang="en-US" dirty="0" smtClean="0"/>
              <a:t> = false      </a:t>
            </a:r>
          </a:p>
          <a:p>
            <a:r>
              <a:rPr lang="en-US" dirty="0" smtClean="0"/>
              <a:t>	</a:t>
            </a:r>
            <a:r>
              <a:rPr lang="en-US" dirty="0" err="1" smtClean="0"/>
              <a:t>trustexistcode</a:t>
            </a:r>
            <a:r>
              <a:rPr lang="en-US" dirty="0" smtClean="0"/>
              <a:t> = true</a:t>
            </a:r>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41</a:t>
            </a:fld>
            <a:endParaRPr lang="en-US"/>
          </a:p>
        </p:txBody>
      </p:sp>
    </p:spTree>
    <p:extLst>
      <p:ext uri="{BB962C8B-B14F-4D97-AF65-F5344CB8AC3E}">
        <p14:creationId xmlns:p14="http://schemas.microsoft.com/office/powerpoint/2010/main" val="1616165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43</a:t>
            </a:fld>
            <a:endParaRPr lang="en-US"/>
          </a:p>
        </p:txBody>
      </p:sp>
    </p:spTree>
    <p:extLst>
      <p:ext uri="{BB962C8B-B14F-4D97-AF65-F5344CB8AC3E}">
        <p14:creationId xmlns:p14="http://schemas.microsoft.com/office/powerpoint/2010/main" val="27563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53</a:t>
            </a:fld>
            <a:endParaRPr lang="en-US"/>
          </a:p>
        </p:txBody>
      </p:sp>
    </p:spTree>
    <p:extLst>
      <p:ext uri="{BB962C8B-B14F-4D97-AF65-F5344CB8AC3E}">
        <p14:creationId xmlns:p14="http://schemas.microsoft.com/office/powerpoint/2010/main" val="2040047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3/20/2017 4:27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01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3/20/2017 4:27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329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i="0" kern="0" spc="-10" dirty="0">
              <a:solidFill>
                <a:srgbClr val="635D59"/>
              </a:solidFill>
              <a:cs typeface="Arial" pitchFamily="34" charset="0"/>
            </a:endParaRP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8237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smtClean="0"/>
              <a:t>Git</a:t>
            </a:r>
            <a:r>
              <a:rPr lang="en-US" dirty="0" smtClean="0"/>
              <a:t> is a version control system (VCS) for tracking changes in computer files and coordinating work on those files among multiple people. It is primarily used for software development, but it can be used to keep track of changes in any files. As a distributed revision control system it is aimed at speed, data integrity, and support for distributed, non-linear workflows.</a:t>
            </a:r>
          </a:p>
          <a:p>
            <a:pPr marL="0" indent="0">
              <a:buFont typeface="Arial" panose="020B0604020202020204" pitchFamily="34" charset="0"/>
              <a:buNone/>
            </a:pPr>
            <a:r>
              <a:rPr lang="en-US" dirty="0" err="1" smtClean="0"/>
              <a:t>Git</a:t>
            </a:r>
            <a:r>
              <a:rPr lang="en-US" dirty="0" smtClean="0"/>
              <a:t> was created by Linus Torvalds in 2005 for development of the Linux kernel, with other kernel developers contributing to its initial development. Its current maintainer is </a:t>
            </a:r>
            <a:r>
              <a:rPr lang="en-US" dirty="0" err="1" smtClean="0"/>
              <a:t>Junio</a:t>
            </a:r>
            <a:r>
              <a:rPr lang="en-US" dirty="0" smtClean="0"/>
              <a:t> Hamano.</a:t>
            </a:r>
          </a:p>
          <a:p>
            <a:pPr marL="0" indent="0">
              <a:buFont typeface="Arial" panose="020B0604020202020204" pitchFamily="34" charset="0"/>
              <a:buNone/>
            </a:pPr>
            <a:r>
              <a:rPr lang="en-US" dirty="0" smtClean="0"/>
              <a:t>As with most other distributed version control systems, and unlike most client–server systems, every </a:t>
            </a:r>
            <a:r>
              <a:rPr lang="en-US" dirty="0" err="1" smtClean="0"/>
              <a:t>Git</a:t>
            </a:r>
            <a:r>
              <a:rPr lang="en-US" dirty="0" smtClean="0"/>
              <a:t> directory on every computer is a full-fledged repository with complete history and full version tracking abilities, independent of network access or a central server/</a:t>
            </a:r>
          </a:p>
          <a:p>
            <a:pPr marL="0" indent="0">
              <a:buFont typeface="Arial" panose="020B0604020202020204" pitchFamily="34" charset="0"/>
              <a:buNone/>
            </a:pPr>
            <a:r>
              <a:rPr lang="en-US" dirty="0" smtClean="0"/>
              <a:t>Like the Linux kernel, </a:t>
            </a:r>
            <a:r>
              <a:rPr lang="en-US" dirty="0" err="1" smtClean="0"/>
              <a:t>Git</a:t>
            </a:r>
            <a:r>
              <a:rPr lang="en-US" dirty="0" smtClean="0"/>
              <a:t> is free software distributed under the terms of the GNU General Public License version 2.</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2057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3/20/2017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09598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7" y="215806"/>
            <a:ext cx="1187693" cy="254682"/>
          </a:xfrm>
          <a:prstGeom prst="rect">
            <a:avLst/>
          </a:prstGeom>
        </p:spPr>
      </p:pic>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rgbClr val="682A7A"/>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rgbClr val="682A7A"/>
                </a:solidFill>
              </a:defRPr>
            </a:lvl1pPr>
            <a:lvl2pPr marL="0" indent="0">
              <a:buFontTx/>
              <a:buNone/>
              <a:defRPr sz="2400"/>
            </a:lvl2pPr>
            <a:lvl3pPr marL="228600" indent="0">
              <a:buNone/>
              <a:defRPr sz="2000"/>
            </a:lvl3pPr>
            <a:lvl4pPr marL="457200" indent="0">
              <a:buNone/>
              <a:defRPr sz="1800"/>
            </a:lvl4pPr>
            <a:lvl5pPr marL="685800" indent="0">
              <a:buNone/>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57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chemeClr val="bg1"/>
                </a:solidFill>
              </a:defRPr>
            </a:lvl1pPr>
            <a:lvl2pPr marL="0" indent="0">
              <a:buFontTx/>
              <a:buNone/>
              <a:defRPr sz="2400">
                <a:solidFill>
                  <a:schemeClr val="bg1"/>
                </a:solidFill>
              </a:defRPr>
            </a:lvl2pPr>
            <a:lvl3pPr marL="228600" indent="0">
              <a:buNone/>
              <a:defRPr sz="2000">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3037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39" y="2939754"/>
            <a:ext cx="4572396" cy="978493"/>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ext uri="{BB962C8B-B14F-4D97-AF65-F5344CB8AC3E}">
        <p14:creationId xmlns:p14="http://schemas.microsoft.com/office/powerpoint/2010/main" val="1758273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572464"/>
          </a:xfrm>
        </p:spPr>
        <p:txBody>
          <a:bodyPr/>
          <a:lstStyle>
            <a:lvl1pPr marL="0" indent="0" algn="ctr">
              <a:buNone/>
              <a:defRPr>
                <a:solidFill>
                  <a:schemeClr val="tx1">
                    <a:tint val="75000"/>
                  </a:schemeClr>
                </a:solidFill>
              </a:defRPr>
            </a:lvl1pPr>
            <a:lvl2pPr marL="555132" indent="0" algn="ctr">
              <a:buNone/>
              <a:defRPr>
                <a:solidFill>
                  <a:schemeClr val="tx1">
                    <a:tint val="75000"/>
                  </a:schemeClr>
                </a:solidFill>
              </a:defRPr>
            </a:lvl2pPr>
            <a:lvl3pPr marL="1110264" indent="0" algn="ctr">
              <a:buNone/>
              <a:defRPr>
                <a:solidFill>
                  <a:schemeClr val="tx1">
                    <a:tint val="75000"/>
                  </a:schemeClr>
                </a:solidFill>
              </a:defRPr>
            </a:lvl3pPr>
            <a:lvl4pPr marL="1665397" indent="0" algn="ctr">
              <a:buNone/>
              <a:defRPr>
                <a:solidFill>
                  <a:schemeClr val="tx1">
                    <a:tint val="75000"/>
                  </a:schemeClr>
                </a:solidFill>
              </a:defRPr>
            </a:lvl4pPr>
            <a:lvl5pPr marL="2220529" indent="0" algn="ctr">
              <a:buNone/>
              <a:defRPr>
                <a:solidFill>
                  <a:schemeClr val="tx1">
                    <a:tint val="75000"/>
                  </a:schemeClr>
                </a:solidFill>
              </a:defRPr>
            </a:lvl5pPr>
            <a:lvl6pPr marL="2775661" indent="0" algn="ctr">
              <a:buNone/>
              <a:defRPr>
                <a:solidFill>
                  <a:schemeClr val="tx1">
                    <a:tint val="75000"/>
                  </a:schemeClr>
                </a:solidFill>
              </a:defRPr>
            </a:lvl6pPr>
            <a:lvl7pPr marL="3330793" indent="0" algn="ctr">
              <a:buNone/>
              <a:defRPr>
                <a:solidFill>
                  <a:schemeClr val="tx1">
                    <a:tint val="75000"/>
                  </a:schemeClr>
                </a:solidFill>
              </a:defRPr>
            </a:lvl7pPr>
            <a:lvl8pPr marL="3885926" indent="0" algn="ctr">
              <a:buNone/>
              <a:defRPr>
                <a:solidFill>
                  <a:schemeClr val="tx1">
                    <a:tint val="75000"/>
                  </a:schemeClr>
                </a:solidFill>
              </a:defRPr>
            </a:lvl8pPr>
            <a:lvl9pPr marL="444105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lIns="111026" tIns="55513" rIns="111026" bIns="55513"/>
          <a:lstStyle/>
          <a:p>
            <a:fld id="{6CB90216-540E-4267-A523-194A6F4D4C2F}" type="datetimeFigureOut">
              <a:rPr lang="en-US" smtClean="0"/>
              <a:t>3/20/2017</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lIns="111026" tIns="55513" rIns="111026" bIns="55513"/>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lIns="111026" tIns="55513" rIns="111026" bIns="55513"/>
          <a:lstStyle/>
          <a:p>
            <a:fld id="{86CC264E-70B1-4B0A-ADD2-8D341C3A38EE}" type="slidenum">
              <a:rPr lang="en-US" smtClean="0"/>
              <a:t>‹#›</a:t>
            </a:fld>
            <a:endParaRPr lang="en-US"/>
          </a:p>
        </p:txBody>
      </p:sp>
    </p:spTree>
    <p:extLst>
      <p:ext uri="{BB962C8B-B14F-4D97-AF65-F5344CB8AC3E}">
        <p14:creationId xmlns:p14="http://schemas.microsoft.com/office/powerpoint/2010/main" val="1999797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pic>
        <p:nvPicPr>
          <p:cNvPr id="17" name="Picture 16"/>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1926681"/>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6681"/>
          </a:xfrm>
        </p:spPr>
        <p:txBody>
          <a:bodyPr>
            <a:sp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p:nvPr userDrawn="1"/>
        </p:nvGrpSpPr>
        <p:grpSpPr>
          <a:xfrm>
            <a:off x="-3001963" y="0"/>
            <a:ext cx="2943160" cy="4417354"/>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kern="0" dirty="0">
                  <a:solidFill>
                    <a:srgbClr val="FFFFFF"/>
                  </a:solidFill>
                  <a:latin typeface="Segoe UI Light"/>
                  <a:cs typeface="Segoe UI Light"/>
                </a:rPr>
                <a:t>Greater productivity for </a:t>
              </a:r>
              <a:r>
                <a:rPr lang="en-US" sz="2000" kern="0" spc="40" dirty="0">
                  <a:solidFill>
                    <a:srgbClr val="FFFFFF"/>
                  </a:solidFill>
                  <a:latin typeface="Segoe UI Light"/>
                  <a:cs typeface="Segoe UI Light"/>
                </a:rPr>
                <a:t>enterprise application </a:t>
              </a:r>
              <a:r>
                <a:rPr lang="en-US" sz="2000" kern="0" dirty="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2944516"/>
            <a:ext cx="4573666" cy="978493"/>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188837353"/>
      </p:ext>
    </p:extLst>
  </p:cSld>
  <p:clrMapOvr>
    <a:masterClrMapping/>
  </p:clrMapOvr>
  <p:extLst mod="1">
    <p:ext uri="{DCECCB84-F9BA-43D5-87BE-67443E8EF086}">
      <p15:sldGuideLst xmlns:p15="http://schemas.microsoft.com/office/powerpoint/2012/main" xmlns="">
        <p15:guide id="1" orient="horz" pos="4401">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656071880"/>
      </p:ext>
    </p:extLst>
  </p:cSld>
  <p:clrMapOvr>
    <a:masterClrMapping/>
  </p:clrMapOvr>
  <p:extLst mod="1">
    <p:ext uri="{DCECCB84-F9BA-43D5-87BE-67443E8EF086}">
      <p15:sldGuideLst xmlns:p15="http://schemas.microsoft.com/office/powerpoint/2012/main" xmlns="">
        <p15:guide id="1" orient="horz" pos="4401">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823775205"/>
      </p:ext>
    </p:extLst>
  </p:cSld>
  <p:clrMapOvr>
    <a:masterClrMapping/>
  </p:clrMapOvr>
  <p:extLst mod="1">
    <p:ext uri="{DCECCB84-F9BA-43D5-87BE-67443E8EF086}">
      <p15:sldGuideLst xmlns:p15="http://schemas.microsoft.com/office/powerpoint/2012/main" xmlns="">
        <p15:guide id="4" orient="horz" pos="4401">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2529621371"/>
      </p:ext>
    </p:extLst>
  </p:cSld>
  <p:clrMapOvr>
    <a:masterClrMapping/>
  </p:clrMapOvr>
  <p:extLst mod="1">
    <p:ext uri="{DCECCB84-F9BA-43D5-87BE-67443E8EF086}">
      <p15:sldGuideLst xmlns:p15="http://schemas.microsoft.com/office/powerpoint/2012/main" xmlns="">
        <p15:guide id="1" orient="horz" pos="4401">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619635559"/>
      </p:ext>
    </p:extLst>
  </p:cSld>
  <p:clrMapOvr>
    <a:masterClrMapping/>
  </p:clrMapOvr>
  <p:extLst mod="1">
    <p:ext uri="{DCECCB84-F9BA-43D5-87BE-67443E8EF086}">
      <p15:sldGuideLst xmlns:p15="http://schemas.microsoft.com/office/powerpoint/2012/main" xmlns="">
        <p15:guide id="1" orient="horz" pos="440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a:solidFill>
                  <a:srgbClr val="682A7A"/>
                </a:soli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3215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88926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574559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689468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909197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489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7515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431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9882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16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19266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822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4183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5476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87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78909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6214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6409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6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70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27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solidFill>
                  <a:srgbClr val="682A7A"/>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61789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560138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43137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7980981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72405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5565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99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4949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291067818"/>
      </p:ext>
    </p:extLst>
  </p:cSld>
  <p:clrMapOvr>
    <a:masterClrMapping/>
  </p:clrMapOvr>
  <p:extLst mod="1">
    <p:ext uri="{DCECCB84-F9BA-43D5-87BE-67443E8EF086}">
      <p15:sldGuideLst xmlns:p15="http://schemas.microsoft.com/office/powerpoint/2012/main" xmlns="">
        <p15:guide id="1" orient="horz" pos="440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114198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106640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1706097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0734366"/>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2269604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138245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6118794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2414630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15829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8.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theme" Target="../theme/theme4.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9266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618967" y="0"/>
            <a:ext cx="952401" cy="5766966"/>
            <a:chOff x="12618967" y="0"/>
            <a:chExt cx="952401" cy="5766966"/>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318" r:id="rId2"/>
    <p:sldLayoutId id="2147484341" r:id="rId3"/>
    <p:sldLayoutId id="2147484342"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01" r:id="rId16"/>
    <p:sldLayoutId id="2147484252" r:id="rId17"/>
    <p:sldLayoutId id="2147484251" r:id="rId18"/>
    <p:sldLayoutId id="2147484257" r:id="rId19"/>
    <p:sldLayoutId id="2147484364" r:id="rId20"/>
    <p:sldLayoutId id="2147484365" r:id="rId21"/>
    <p:sldLayoutId id="2147484258" r:id="rId22"/>
    <p:sldLayoutId id="2147484260" r:id="rId23"/>
    <p:sldLayoutId id="2147484345" r:id="rId24"/>
    <p:sldLayoutId id="2147484363" r:id="rId25"/>
    <p:sldLayoutId id="2147484263" r:id="rId26"/>
    <p:sldLayoutId id="214748441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p:cNvGrpSpPr/>
          <p:nvPr userDrawn="1"/>
        </p:nvGrpSpPr>
        <p:grpSpPr>
          <a:xfrm>
            <a:off x="12618967" y="0"/>
            <a:ext cx="952401" cy="5766966"/>
            <a:chOff x="12618967" y="0"/>
            <a:chExt cx="952401" cy="5766966"/>
          </a:xfrm>
        </p:grpSpPr>
        <p:sp>
          <p:nvSpPr>
            <p:cNvPr id="34" name="Rectangle 33"/>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9" name="Rectangle 38"/>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41" name="Rectangle 40"/>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2" name="Rectangle 41"/>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3" name="TextBox 42"/>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44" name="TextBox 43"/>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45" name="Rectangle 44"/>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16" r:id="rId8"/>
    <p:sldLayoutId id="2147484327" r:id="rId9"/>
    <p:sldLayoutId id="2147484328" r:id="rId10"/>
    <p:sldLayoutId id="2147484329" r:id="rId11"/>
    <p:sldLayoutId id="2147484330" r:id="rId12"/>
    <p:sldLayoutId id="2147484317" r:id="rId13"/>
    <p:sldLayoutId id="2147484332" r:id="rId14"/>
    <p:sldLayoutId id="2147484334" r:id="rId15"/>
    <p:sldLayoutId id="2147484347" r:id="rId16"/>
    <p:sldLayoutId id="214748433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342487519"/>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 id="2147484402" r:id="rId36"/>
    <p:sldLayoutId id="2147484403" r:id="rId37"/>
    <p:sldLayoutId id="2147484404" r:id="rId38"/>
    <p:sldLayoutId id="2147484405"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87806385"/>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scm.com/docs/gitignore" TargetMode="Externa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sourcetreeapp.com/"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gitkraken.com/"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otnet/roslyn" TargetMode="External"/><Relationship Id="rId2" Type="http://schemas.openxmlformats.org/officeDocument/2006/relationships/hyperlink" Target="https://github.com/" TargetMode="External"/><Relationship Id="rId1" Type="http://schemas.openxmlformats.org/officeDocument/2006/relationships/slideLayout" Target="../slideLayouts/slideLayout8.xml"/><Relationship Id="rId5" Type="http://schemas.openxmlformats.org/officeDocument/2006/relationships/hyperlink" Target="https://github.com/aspnet/EntityFramework" TargetMode="External"/><Relationship Id="rId4" Type="http://schemas.openxmlformats.org/officeDocument/2006/relationships/hyperlink" Target="https://github.com/aspnet/Mvc"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4038" y="2125678"/>
            <a:ext cx="8635999" cy="1828786"/>
          </a:xfrm>
        </p:spPr>
        <p:txBody>
          <a:bodyPr/>
          <a:lstStyle/>
          <a:p>
            <a:r>
              <a:rPr lang="en-US" sz="4800" dirty="0" smtClean="0"/>
              <a:t>Your first journey in </a:t>
            </a:r>
            <a:r>
              <a:rPr lang="en-US" sz="4800" dirty="0" err="1" smtClean="0"/>
              <a:t>Git</a:t>
            </a:r>
            <a:r>
              <a:rPr lang="en-US" sz="4800" dirty="0" smtClean="0"/>
              <a:t> </a:t>
            </a:r>
            <a:endParaRPr lang="en-US" sz="4800" dirty="0"/>
          </a:p>
        </p:txBody>
      </p:sp>
      <p:sp>
        <p:nvSpPr>
          <p:cNvPr id="2" name="Text Placeholder 1"/>
          <p:cNvSpPr>
            <a:spLocks noGrp="1"/>
          </p:cNvSpPr>
          <p:nvPr>
            <p:ph type="body" sz="quarter" idx="12"/>
          </p:nvPr>
        </p:nvSpPr>
        <p:spPr>
          <a:xfrm>
            <a:off x="554037" y="3955786"/>
            <a:ext cx="6121399" cy="1828007"/>
          </a:xfrm>
        </p:spPr>
        <p:txBody>
          <a:bodyPr/>
          <a:lstStyle/>
          <a:p>
            <a:r>
              <a:rPr lang="de-DE" dirty="0"/>
              <a:t>Carlos Da Silva, Adrien Clerbois</a:t>
            </a:r>
            <a:endParaRPr lang="de-DE" dirty="0" smtClean="0"/>
          </a:p>
          <a:p>
            <a:r>
              <a:rPr lang="de-DE" dirty="0" smtClean="0"/>
              <a:t>Ingenico ePayments</a:t>
            </a:r>
            <a:endParaRPr lang="en-US" dirty="0"/>
          </a:p>
        </p:txBody>
      </p:sp>
      <p:pic>
        <p:nvPicPr>
          <p:cNvPr id="1026" name="Picture 2" descr="C:\Users\acl\Pictures\127.png"/>
          <p:cNvPicPr>
            <a:picLocks noChangeAspect="1" noChangeArrowheads="1"/>
          </p:cNvPicPr>
          <p:nvPr/>
        </p:nvPicPr>
        <p:blipFill rotWithShape="1">
          <a:blip r:embed="rId3">
            <a:extLst>
              <a:ext uri="{28A0092B-C50C-407E-A947-70E740481C1C}">
                <a14:useLocalDpi xmlns:a14="http://schemas.microsoft.com/office/drawing/2010/main" val="0"/>
              </a:ext>
            </a:extLst>
          </a:blip>
          <a:srcRect t="22422" b="27264"/>
          <a:stretch/>
        </p:blipFill>
        <p:spPr bwMode="auto">
          <a:xfrm>
            <a:off x="350837" y="6390640"/>
            <a:ext cx="1346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5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Forget TFS</a:t>
            </a:r>
            <a:endParaRPr lang="en-US" dirty="0"/>
          </a:p>
        </p:txBody>
      </p:sp>
      <p:pic>
        <p:nvPicPr>
          <p:cNvPr id="4098" name="Picture 2" descr="C:\Users\acl\Pictures\mibmem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1439862"/>
            <a:ext cx="7620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828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Git </a:t>
            </a:r>
            <a:r>
              <a:rPr lang="fr-BE" dirty="0" err="1" smtClean="0"/>
              <a:t>isn’t</a:t>
            </a:r>
            <a:r>
              <a:rPr lang="fr-BE" dirty="0" smtClean="0"/>
              <a:t> an </a:t>
            </a:r>
            <a:r>
              <a:rPr lang="fr-BE" dirty="0" err="1" smtClean="0"/>
              <a:t>evolution</a:t>
            </a:r>
            <a:r>
              <a:rPr lang="fr-BE" dirty="0" smtClean="0"/>
              <a:t> of TFS</a:t>
            </a:r>
            <a:endParaRPr lang="en-US" dirty="0"/>
          </a:p>
        </p:txBody>
      </p:sp>
      <p:graphicFrame>
        <p:nvGraphicFramePr>
          <p:cNvPr id="3" name="Diagram 2"/>
          <p:cNvGraphicFramePr/>
          <p:nvPr>
            <p:extLst>
              <p:ext uri="{D42A27DB-BD31-4B8C-83A1-F6EECF244321}">
                <p14:modId xmlns:p14="http://schemas.microsoft.com/office/powerpoint/2010/main" val="623363619"/>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a:off x="2560637" y="4640262"/>
            <a:ext cx="7315200" cy="0"/>
          </a:xfrm>
          <a:prstGeom prst="straightConnector1">
            <a:avLst/>
          </a:prstGeom>
          <a:ln w="7620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12" name="Cross 11"/>
          <p:cNvSpPr/>
          <p:nvPr/>
        </p:nvSpPr>
        <p:spPr bwMode="auto">
          <a:xfrm rot="18900000">
            <a:off x="4237037" y="1881417"/>
            <a:ext cx="3657600" cy="3733800"/>
          </a:xfrm>
          <a:prstGeom prst="plus">
            <a:avLst>
              <a:gd name="adj" fmla="val 45588"/>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23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4"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6" presetClass="emph" presetSubtype="0" fill="hold" grpId="0" nodeType="afterEffect">
                                  <p:stCondLst>
                                    <p:cond delay="0"/>
                                  </p:stCondLst>
                                  <p:childTnLst>
                                    <p:animEffect transition="out" filter="fade">
                                      <p:cBhvr>
                                        <p:cTn id="12" dur="1000" tmFilter="0, 0; .2, .5; .8, .5; 1, 0"/>
                                        <p:tgtEl>
                                          <p:spTgt spid="12"/>
                                        </p:tgtEl>
                                      </p:cBhvr>
                                    </p:animEffect>
                                    <p:animScale>
                                      <p:cBhvr>
                                        <p:cTn id="13" dur="500" autoRev="1" fill="hold"/>
                                        <p:tgtEl>
                                          <p:spTgt spid="12"/>
                                        </p:tgtEl>
                                      </p:cBhvr>
                                      <p:by x="105000" y="105000"/>
                                    </p:animScale>
                                  </p:childTnLst>
                                </p:cTn>
                              </p:par>
                            </p:childTnLst>
                          </p:cTn>
                        </p:par>
                        <p:par>
                          <p:cTn id="14" fill="hold">
                            <p:stCondLst>
                              <p:cond delay="1500"/>
                            </p:stCondLst>
                            <p:childTnLst>
                              <p:par>
                                <p:cTn id="15" presetID="26" presetClass="emph" presetSubtype="0" fill="hold" grpId="1" nodeType="afterEffect">
                                  <p:stCondLst>
                                    <p:cond delay="0"/>
                                  </p:stCondLst>
                                  <p:childTnLst>
                                    <p:animEffect transition="out" filter="fade">
                                      <p:cBhvr>
                                        <p:cTn id="16" dur="1000" tmFilter="0, 0; .2, .5; .8, .5; 1, 0"/>
                                        <p:tgtEl>
                                          <p:spTgt spid="12"/>
                                        </p:tgtEl>
                                      </p:cBhvr>
                                    </p:animEffect>
                                    <p:animScale>
                                      <p:cBhvr>
                                        <p:cTn id="17" dur="500" autoRev="1" fill="hold"/>
                                        <p:tgtEl>
                                          <p:spTgt spid="12"/>
                                        </p:tgtEl>
                                      </p:cBhvr>
                                      <p:by x="105000" y="105000"/>
                                    </p:animScale>
                                  </p:childTnLst>
                                </p:cTn>
                              </p:par>
                            </p:childTnLst>
                          </p:cTn>
                        </p:par>
                        <p:par>
                          <p:cTn id="18" fill="hold">
                            <p:stCondLst>
                              <p:cond delay="2500"/>
                            </p:stCondLst>
                            <p:childTnLst>
                              <p:par>
                                <p:cTn id="19" presetID="26" presetClass="emph" presetSubtype="0" fill="hold" grpId="2" nodeType="afterEffect">
                                  <p:stCondLst>
                                    <p:cond delay="0"/>
                                  </p:stCondLst>
                                  <p:childTnLst>
                                    <p:animEffect transition="out" filter="fade">
                                      <p:cBhvr>
                                        <p:cTn id="20" dur="1000" tmFilter="0, 0; .2, .5; .8, .5; 1, 0"/>
                                        <p:tgtEl>
                                          <p:spTgt spid="12"/>
                                        </p:tgtEl>
                                      </p:cBhvr>
                                    </p:animEffect>
                                    <p:animScale>
                                      <p:cBhvr>
                                        <p:cTn id="21" dur="500" autoRev="1" fill="hold"/>
                                        <p:tgtEl>
                                          <p:spTgt spid="12"/>
                                        </p:tgtEl>
                                      </p:cBhvr>
                                      <p:by x="105000" y="105000"/>
                                    </p:animScale>
                                  </p:childTnLst>
                                </p:cTn>
                              </p:par>
                            </p:childTnLst>
                          </p:cTn>
                        </p:par>
                        <p:par>
                          <p:cTn id="22" fill="hold">
                            <p:stCondLst>
                              <p:cond delay="3500"/>
                            </p:stCondLst>
                            <p:childTnLst>
                              <p:par>
                                <p:cTn id="23" presetID="26" presetClass="emph" presetSubtype="0" fill="hold" grpId="3" nodeType="afterEffect">
                                  <p:stCondLst>
                                    <p:cond delay="0"/>
                                  </p:stCondLst>
                                  <p:childTnLst>
                                    <p:animEffect transition="out" filter="fade">
                                      <p:cBhvr>
                                        <p:cTn id="24" dur="1000" tmFilter="0, 0; .2, .5; .8, .5; 1, 0"/>
                                        <p:tgtEl>
                                          <p:spTgt spid="12"/>
                                        </p:tgtEl>
                                      </p:cBhvr>
                                    </p:animEffect>
                                    <p:animScale>
                                      <p:cBhvr>
                                        <p:cTn id="25" dur="5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38621" y="1876595"/>
            <a:ext cx="5422816" cy="40040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pPr algn="ctr"/>
            <a:r>
              <a:rPr lang="en-US" dirty="0">
                <a:solidFill>
                  <a:schemeClr val="tx1"/>
                </a:solidFill>
              </a:rPr>
              <a:t>Introduction</a:t>
            </a:r>
          </a:p>
        </p:txBody>
      </p:sp>
      <p:sp>
        <p:nvSpPr>
          <p:cNvPr id="8" name="Rectangle 5"/>
          <p:cNvSpPr>
            <a:spLocks noChangeArrowheads="1"/>
          </p:cNvSpPr>
          <p:nvPr/>
        </p:nvSpPr>
        <p:spPr bwMode="auto">
          <a:xfrm>
            <a:off x="5806604" y="5880648"/>
            <a:ext cx="804046" cy="1042152"/>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9" name="Rectangle 6"/>
          <p:cNvSpPr>
            <a:spLocks noChangeArrowheads="1"/>
          </p:cNvSpPr>
          <p:nvPr/>
        </p:nvSpPr>
        <p:spPr bwMode="auto">
          <a:xfrm>
            <a:off x="4944899" y="6838412"/>
            <a:ext cx="2527457" cy="156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0" name="Freeform 7"/>
          <p:cNvSpPr>
            <a:spLocks/>
          </p:cNvSpPr>
          <p:nvPr/>
        </p:nvSpPr>
        <p:spPr bwMode="auto">
          <a:xfrm>
            <a:off x="3384859" y="1674072"/>
            <a:ext cx="5666756" cy="4447071"/>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1" name="Freeform 8"/>
          <p:cNvSpPr>
            <a:spLocks/>
          </p:cNvSpPr>
          <p:nvPr/>
        </p:nvSpPr>
        <p:spPr bwMode="auto">
          <a:xfrm>
            <a:off x="3538621" y="1876595"/>
            <a:ext cx="5330402" cy="387325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20508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2" name="Freeform 33"/>
          <p:cNvSpPr>
            <a:spLocks noEditPoints="1"/>
          </p:cNvSpPr>
          <p:nvPr/>
        </p:nvSpPr>
        <p:spPr bwMode="auto">
          <a:xfrm>
            <a:off x="4916068" y="1674072"/>
            <a:ext cx="4135547" cy="4447071"/>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chemeClr val="tx1">
              <a:lumMod val="75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pic>
        <p:nvPicPr>
          <p:cNvPr id="3074" name="Picture 2" descr="C:\Users\acl\Pictures\atlassian-getting-git-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208" y="2539477"/>
            <a:ext cx="5173829" cy="271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78736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History</a:t>
            </a:r>
            <a:endParaRPr lang="en-US" dirty="0"/>
          </a:p>
        </p:txBody>
      </p:sp>
      <p:sp>
        <p:nvSpPr>
          <p:cNvPr id="3" name="Text Placeholder 2"/>
          <p:cNvSpPr>
            <a:spLocks noGrp="1"/>
          </p:cNvSpPr>
          <p:nvPr>
            <p:ph type="body" sz="quarter" idx="10"/>
          </p:nvPr>
        </p:nvSpPr>
        <p:spPr>
          <a:xfrm>
            <a:off x="274638" y="1221157"/>
            <a:ext cx="11887199" cy="7243521"/>
          </a:xfrm>
        </p:spPr>
        <p:txBody>
          <a:bodyPr/>
          <a:lstStyle/>
          <a:p>
            <a:r>
              <a:rPr lang="fr-BE" dirty="0" err="1" smtClean="0"/>
              <a:t>Designed</a:t>
            </a:r>
            <a:r>
              <a:rPr lang="fr-BE" dirty="0" smtClean="0"/>
              <a:t> and </a:t>
            </a:r>
            <a:r>
              <a:rPr lang="fr-BE" dirty="0" err="1" smtClean="0"/>
              <a:t>developed</a:t>
            </a:r>
            <a:r>
              <a:rPr lang="fr-BE" dirty="0" smtClean="0"/>
              <a:t> by Linus </a:t>
            </a:r>
            <a:r>
              <a:rPr lang="fr-BE" dirty="0" err="1" smtClean="0"/>
              <a:t>Torvalds</a:t>
            </a:r>
            <a:r>
              <a:rPr lang="fr-BE" dirty="0" smtClean="0"/>
              <a:t> (2005)</a:t>
            </a:r>
            <a:endParaRPr lang="fr-BE" dirty="0"/>
          </a:p>
          <a:p>
            <a:endParaRPr lang="fr-BE" dirty="0" smtClean="0"/>
          </a:p>
          <a:p>
            <a:r>
              <a:rPr lang="fr-BE" dirty="0" err="1" smtClean="0"/>
              <a:t>Essentially</a:t>
            </a:r>
            <a:r>
              <a:rPr lang="fr-BE" dirty="0" smtClean="0"/>
              <a:t> for Linux </a:t>
            </a:r>
            <a:r>
              <a:rPr lang="fr-BE" dirty="0" err="1" smtClean="0"/>
              <a:t>kernel</a:t>
            </a:r>
            <a:r>
              <a:rPr lang="fr-BE" dirty="0" smtClean="0"/>
              <a:t> </a:t>
            </a:r>
            <a:r>
              <a:rPr lang="fr-BE" dirty="0" err="1" smtClean="0"/>
              <a:t>dev</a:t>
            </a:r>
            <a:endParaRPr lang="fr-BE" dirty="0" smtClean="0"/>
          </a:p>
          <a:p>
            <a:endParaRPr lang="fr-BE" dirty="0"/>
          </a:p>
          <a:p>
            <a:r>
              <a:rPr lang="fr-BE" dirty="0" err="1" smtClean="0"/>
              <a:t>Created</a:t>
            </a:r>
            <a:r>
              <a:rPr lang="fr-BE" dirty="0" smtClean="0"/>
              <a:t> as a replacement </a:t>
            </a:r>
            <a:r>
              <a:rPr lang="fr-BE" dirty="0" err="1" smtClean="0"/>
              <a:t>when</a:t>
            </a:r>
            <a:r>
              <a:rPr lang="fr-BE" dirty="0" smtClean="0"/>
              <a:t> </a:t>
            </a:r>
            <a:r>
              <a:rPr lang="fr-BE" dirty="0" err="1" smtClean="0"/>
              <a:t>BitKeeper</a:t>
            </a:r>
            <a:r>
              <a:rPr lang="fr-BE" dirty="0" smtClean="0"/>
              <a:t> </a:t>
            </a:r>
            <a:r>
              <a:rPr lang="fr-BE" dirty="0" err="1" smtClean="0"/>
              <a:t>suddenly</a:t>
            </a:r>
            <a:r>
              <a:rPr lang="fr-BE" dirty="0" smtClean="0"/>
              <a:t> </a:t>
            </a:r>
            <a:r>
              <a:rPr lang="fr-BE" dirty="0" err="1" smtClean="0"/>
              <a:t>became</a:t>
            </a:r>
            <a:r>
              <a:rPr lang="fr-BE" dirty="0" smtClean="0"/>
              <a:t> "</a:t>
            </a:r>
            <a:r>
              <a:rPr lang="fr-BE" dirty="0" err="1" smtClean="0"/>
              <a:t>unavailable</a:t>
            </a:r>
            <a:r>
              <a:rPr lang="fr-BE" dirty="0" smtClean="0"/>
              <a:t>"</a:t>
            </a:r>
          </a:p>
          <a:p>
            <a:endParaRPr lang="fr-BE" dirty="0" smtClean="0"/>
          </a:p>
          <a:p>
            <a:r>
              <a:rPr lang="fr-BE" dirty="0" err="1" smtClean="0"/>
              <a:t>Distributed</a:t>
            </a:r>
            <a:r>
              <a:rPr lang="fr-BE" dirty="0" smtClean="0"/>
              <a:t> </a:t>
            </a:r>
            <a:r>
              <a:rPr lang="fr-BE" dirty="0" err="1" smtClean="0"/>
              <a:t>under</a:t>
            </a:r>
            <a:r>
              <a:rPr lang="fr-BE" dirty="0" smtClean="0"/>
              <a:t> GNU General </a:t>
            </a:r>
          </a:p>
          <a:p>
            <a:r>
              <a:rPr lang="fr-BE" dirty="0" smtClean="0"/>
              <a:t>Public License version 2</a:t>
            </a:r>
          </a:p>
          <a:p>
            <a:endParaRPr lang="fr-BE" dirty="0" smtClean="0"/>
          </a:p>
          <a:p>
            <a:endParaRPr lang="fr-BE" dirty="0"/>
          </a:p>
          <a:p>
            <a:endParaRPr lang="fr-BE" dirty="0" smtClean="0"/>
          </a:p>
          <a:p>
            <a:endParaRPr lang="en-US" dirty="0"/>
          </a:p>
        </p:txBody>
      </p:sp>
      <p:pic>
        <p:nvPicPr>
          <p:cNvPr id="6146" name="Picture 2" descr="https://www.developpez.com/public/images/news/Linux2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6" y="4335462"/>
            <a:ext cx="351472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98586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 The big picture</a:t>
            </a:r>
            <a:endParaRPr lang="en-US" dirty="0">
              <a:solidFill>
                <a:schemeClr val="tx1"/>
              </a:solidFill>
            </a:endParaRPr>
          </a:p>
        </p:txBody>
      </p:sp>
      <p:sp>
        <p:nvSpPr>
          <p:cNvPr id="6" name="Rectangle 5"/>
          <p:cNvSpPr/>
          <p:nvPr/>
        </p:nvSpPr>
        <p:spPr>
          <a:xfrm>
            <a:off x="350837" y="1363662"/>
            <a:ext cx="10511315" cy="3554819"/>
          </a:xfrm>
          <a:prstGeom prst="rect">
            <a:avLst/>
          </a:prstGeom>
        </p:spPr>
        <p:txBody>
          <a:bodyPr wrap="square">
            <a:spAutoFit/>
          </a:bodyPr>
          <a:lstStyle/>
          <a:p>
            <a:pPr lvl="0" defTabSz="914400">
              <a:lnSpc>
                <a:spcPct val="125000"/>
              </a:lnSpc>
            </a:pPr>
            <a:r>
              <a:rPr lang="fr-BE" sz="2800" kern="0" spc="20" dirty="0" smtClean="0">
                <a:solidFill>
                  <a:srgbClr val="682A7A"/>
                </a:solidFill>
                <a:latin typeface="Segoe UI Light"/>
              </a:rPr>
              <a:t>Uses cases : </a:t>
            </a:r>
          </a:p>
          <a:p>
            <a:pPr marL="457200" lvl="0" indent="-457200" defTabSz="914400">
              <a:lnSpc>
                <a:spcPct val="125000"/>
              </a:lnSpc>
              <a:buFont typeface="Arial" panose="020B0604020202020204" pitchFamily="34" charset="0"/>
              <a:buChar char="•"/>
            </a:pPr>
            <a:r>
              <a:rPr lang="fr-BE" sz="1600" b="1" kern="0" spc="20" dirty="0" err="1">
                <a:solidFill>
                  <a:schemeClr val="accent6"/>
                </a:solidFill>
              </a:rPr>
              <a:t>Individual</a:t>
            </a:r>
            <a:r>
              <a:rPr lang="fr-BE" sz="1600" kern="0" spc="20" dirty="0">
                <a:solidFill>
                  <a:schemeClr val="accent6"/>
                </a:solidFill>
              </a:rPr>
              <a:t> </a:t>
            </a:r>
            <a:r>
              <a:rPr lang="fr-BE" sz="1600" kern="0" spc="20" dirty="0" err="1">
                <a:solidFill>
                  <a:schemeClr val="accent6"/>
                </a:solidFill>
              </a:rPr>
              <a:t>Development</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a:solidFill>
                  <a:schemeClr val="accent6"/>
                </a:solidFill>
              </a:rPr>
              <a:t>Collaborative</a:t>
            </a:r>
            <a:r>
              <a:rPr lang="fr-BE" sz="1600" kern="0" spc="20" dirty="0">
                <a:solidFill>
                  <a:schemeClr val="accent6"/>
                </a:solidFill>
              </a:rPr>
              <a:t> </a:t>
            </a:r>
            <a:r>
              <a:rPr lang="fr-BE" sz="1600" kern="0" spc="20" dirty="0" err="1">
                <a:solidFill>
                  <a:schemeClr val="accent6"/>
                </a:solidFill>
              </a:rPr>
              <a:t>Development</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a:solidFill>
                  <a:schemeClr val="accent6"/>
                </a:solidFill>
              </a:rPr>
              <a:t>Offline</a:t>
            </a:r>
            <a:r>
              <a:rPr lang="fr-BE" sz="1600" kern="0" spc="20" dirty="0">
                <a:solidFill>
                  <a:schemeClr val="accent6"/>
                </a:solidFill>
              </a:rPr>
              <a:t> </a:t>
            </a:r>
            <a:r>
              <a:rPr lang="fr-BE" sz="1600" kern="0" spc="20" dirty="0" smtClean="0">
                <a:solidFill>
                  <a:schemeClr val="accent6"/>
                </a:solidFill>
              </a:rPr>
              <a:t>Usage</a:t>
            </a:r>
          </a:p>
          <a:p>
            <a:pPr marL="457200" lvl="0" indent="-457200" defTabSz="914400">
              <a:lnSpc>
                <a:spcPct val="125000"/>
              </a:lnSpc>
              <a:buFont typeface="Arial" panose="020B0604020202020204" pitchFamily="34" charset="0"/>
              <a:buChar char="•"/>
            </a:pPr>
            <a:endParaRPr lang="fr-BE" sz="2800" kern="0" spc="20" dirty="0">
              <a:solidFill>
                <a:srgbClr val="682A7A"/>
              </a:solidFill>
              <a:latin typeface="Segoe UI Light"/>
            </a:endParaRPr>
          </a:p>
          <a:p>
            <a:pPr lvl="0" defTabSz="914400">
              <a:lnSpc>
                <a:spcPct val="125000"/>
              </a:lnSpc>
            </a:pPr>
            <a:r>
              <a:rPr lang="fr-BE" sz="2800" kern="0" spc="20" dirty="0" err="1" smtClean="0">
                <a:solidFill>
                  <a:srgbClr val="682A7A"/>
                </a:solidFill>
                <a:latin typeface="Segoe UI Light"/>
              </a:rPr>
              <a:t>Why</a:t>
            </a:r>
            <a:r>
              <a:rPr lang="fr-BE" sz="2800" kern="0" spc="20" dirty="0" smtClean="0">
                <a:solidFill>
                  <a:srgbClr val="682A7A"/>
                </a:solidFill>
                <a:latin typeface="Segoe UI Light"/>
              </a:rPr>
              <a:t> Git ?</a:t>
            </a:r>
          </a:p>
          <a:p>
            <a:pPr lvl="0" defTabSz="914400">
              <a:lnSpc>
                <a:spcPct val="125000"/>
              </a:lnSpc>
            </a:pPr>
            <a:endParaRPr lang="fr-BE" sz="1600" kern="0" spc="20" dirty="0" smtClean="0">
              <a:solidFill>
                <a:schemeClr val="accent6"/>
              </a:solidFill>
            </a:endParaRP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Everything</a:t>
            </a:r>
            <a:r>
              <a:rPr lang="fr-BE" sz="1600" kern="0" spc="20" dirty="0" smtClean="0">
                <a:solidFill>
                  <a:schemeClr val="accent6"/>
                </a:solidFill>
              </a:rPr>
              <a:t> </a:t>
            </a:r>
            <a:r>
              <a:rPr lang="fr-BE" sz="1600" kern="0" spc="20" dirty="0" err="1" smtClean="0">
                <a:solidFill>
                  <a:schemeClr val="accent6"/>
                </a:solidFill>
              </a:rPr>
              <a:t>is</a:t>
            </a:r>
            <a:r>
              <a:rPr lang="fr-BE" sz="1600" kern="0" spc="20" dirty="0" smtClean="0">
                <a:solidFill>
                  <a:schemeClr val="accent6"/>
                </a:solidFill>
              </a:rPr>
              <a:t> </a:t>
            </a:r>
            <a:r>
              <a:rPr lang="fr-BE" sz="1600" b="1" kern="0" spc="20" dirty="0" smtClean="0">
                <a:solidFill>
                  <a:schemeClr val="accent6"/>
                </a:solidFill>
              </a:rPr>
              <a:t>local </a:t>
            </a:r>
            <a:r>
              <a:rPr lang="fr-BE" sz="1600" kern="0" spc="20" dirty="0" smtClean="0">
                <a:solidFill>
                  <a:schemeClr val="accent6"/>
                </a:solidFill>
              </a:rPr>
              <a:t>(full </a:t>
            </a:r>
            <a:r>
              <a:rPr lang="fr-BE" sz="1600" kern="0" spc="20" dirty="0" err="1" smtClean="0">
                <a:solidFill>
                  <a:schemeClr val="accent6"/>
                </a:solidFill>
              </a:rPr>
              <a:t>history</a:t>
            </a:r>
            <a:r>
              <a:rPr lang="fr-BE" sz="1600" kern="0" spc="20" dirty="0" smtClean="0">
                <a:solidFill>
                  <a:schemeClr val="accent6"/>
                </a:solidFill>
              </a:rPr>
              <a:t> </a:t>
            </a:r>
            <a:r>
              <a:rPr lang="fr-BE" sz="1600" kern="0" spc="20" dirty="0" err="1" smtClean="0">
                <a:solidFill>
                  <a:schemeClr val="accent6"/>
                </a:solidFill>
              </a:rPr>
              <a:t>tree</a:t>
            </a:r>
            <a:r>
              <a:rPr lang="fr-BE" sz="1600" kern="0" spc="20" dirty="0" smtClean="0">
                <a:solidFill>
                  <a:schemeClr val="accent6"/>
                </a:solidFill>
              </a:rPr>
              <a:t> </a:t>
            </a:r>
            <a:r>
              <a:rPr lang="fr-BE" sz="1600" kern="0" spc="20" dirty="0" err="1" smtClean="0">
                <a:solidFill>
                  <a:schemeClr val="accent6"/>
                </a:solidFill>
              </a:rPr>
              <a:t>available</a:t>
            </a:r>
            <a:r>
              <a:rPr lang="fr-BE" sz="1600" kern="0" spc="20" dirty="0" smtClean="0">
                <a:solidFill>
                  <a:schemeClr val="accent6"/>
                </a:solidFill>
              </a:rPr>
              <a:t> offline)</a:t>
            </a: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Everything</a:t>
            </a:r>
            <a:r>
              <a:rPr lang="fr-BE" sz="1600" kern="0" spc="20" dirty="0" smtClean="0">
                <a:solidFill>
                  <a:schemeClr val="accent6"/>
                </a:solidFill>
              </a:rPr>
              <a:t> </a:t>
            </a:r>
            <a:r>
              <a:rPr lang="fr-BE" sz="1600" kern="0" spc="20" dirty="0" err="1" smtClean="0">
                <a:solidFill>
                  <a:schemeClr val="accent6"/>
                </a:solidFill>
              </a:rPr>
              <a:t>is</a:t>
            </a:r>
            <a:r>
              <a:rPr lang="fr-BE" sz="1600" kern="0" spc="20" dirty="0" smtClean="0">
                <a:solidFill>
                  <a:schemeClr val="accent6"/>
                </a:solidFill>
              </a:rPr>
              <a:t> </a:t>
            </a:r>
            <a:r>
              <a:rPr lang="fr-BE" sz="1600" b="1" kern="0" spc="20" dirty="0" err="1" smtClean="0">
                <a:solidFill>
                  <a:schemeClr val="accent6"/>
                </a:solidFill>
              </a:rPr>
              <a:t>fast</a:t>
            </a:r>
            <a:endParaRPr lang="fr-BE" sz="1600" b="1" kern="0" spc="20" dirty="0">
              <a:solidFill>
                <a:schemeClr val="accent6"/>
              </a:solidFill>
            </a:endParaRPr>
          </a:p>
        </p:txBody>
      </p:sp>
    </p:spTree>
    <p:extLst>
      <p:ext uri="{BB962C8B-B14F-4D97-AF65-F5344CB8AC3E}">
        <p14:creationId xmlns:p14="http://schemas.microsoft.com/office/powerpoint/2010/main" val="334870455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6" name="Rectangle 5"/>
          <p:cNvSpPr/>
          <p:nvPr/>
        </p:nvSpPr>
        <p:spPr>
          <a:xfrm>
            <a:off x="350837" y="1363662"/>
            <a:ext cx="10511315" cy="3785652"/>
          </a:xfrm>
          <a:prstGeom prst="rect">
            <a:avLst/>
          </a:prstGeom>
        </p:spPr>
        <p:txBody>
          <a:bodyPr wrap="square">
            <a:spAutoFit/>
          </a:bodyPr>
          <a:lstStyle/>
          <a:p>
            <a:pPr lvl="0" defTabSz="914400">
              <a:lnSpc>
                <a:spcPct val="125000"/>
              </a:lnSpc>
            </a:pPr>
            <a:r>
              <a:rPr lang="fr-BE" sz="2800" kern="0" spc="20" dirty="0" smtClean="0">
                <a:solidFill>
                  <a:srgbClr val="682A7A"/>
                </a:solidFill>
                <a:latin typeface="Segoe UI Light"/>
              </a:rPr>
              <a:t>« Something </a:t>
            </a:r>
            <a:r>
              <a:rPr lang="fr-BE" sz="2800" kern="0" spc="20" dirty="0" err="1" smtClean="0">
                <a:solidFill>
                  <a:srgbClr val="682A7A"/>
                </a:solidFill>
                <a:latin typeface="Segoe UI Light"/>
              </a:rPr>
              <a:t>very</a:t>
            </a:r>
            <a:r>
              <a:rPr lang="fr-BE" sz="2800" kern="0" spc="20" dirty="0" smtClean="0">
                <a:solidFill>
                  <a:srgbClr val="682A7A"/>
                </a:solidFill>
                <a:latin typeface="Segoe UI Light"/>
              </a:rPr>
              <a:t> important »</a:t>
            </a:r>
          </a:p>
          <a:p>
            <a:pPr lvl="0" defTabSz="914400">
              <a:lnSpc>
                <a:spcPct val="125000"/>
              </a:lnSpc>
            </a:pPr>
            <a:endParaRPr lang="fr-BE" sz="2800" kern="0" spc="20" dirty="0">
              <a:solidFill>
                <a:srgbClr val="682A7A"/>
              </a:solidFill>
              <a:latin typeface="Segoe UI Light"/>
            </a:endParaRPr>
          </a:p>
          <a:p>
            <a:pPr lvl="0" defTabSz="914400">
              <a:lnSpc>
                <a:spcPct val="125000"/>
              </a:lnSpc>
            </a:pPr>
            <a:r>
              <a:rPr lang="fr-BE" sz="1600" kern="0" spc="20" dirty="0">
                <a:solidFill>
                  <a:schemeClr val="accent6"/>
                </a:solidFill>
              </a:rPr>
              <a:t>In a Git </a:t>
            </a:r>
            <a:r>
              <a:rPr lang="fr-BE" sz="1600" kern="0" spc="20" dirty="0" err="1">
                <a:solidFill>
                  <a:schemeClr val="accent6"/>
                </a:solidFill>
              </a:rPr>
              <a:t>repository</a:t>
            </a:r>
            <a:r>
              <a:rPr lang="fr-BE" sz="1600" kern="0" spc="20" dirty="0">
                <a:solidFill>
                  <a:schemeClr val="accent6"/>
                </a:solidFill>
              </a:rPr>
              <a:t> </a:t>
            </a:r>
            <a:r>
              <a:rPr lang="fr-BE" sz="1600" kern="0" spc="20" dirty="0" err="1">
                <a:solidFill>
                  <a:schemeClr val="accent6"/>
                </a:solidFill>
              </a:rPr>
              <a:t>your</a:t>
            </a:r>
            <a:r>
              <a:rPr lang="fr-BE" sz="1600" kern="0" spc="20" dirty="0">
                <a:solidFill>
                  <a:schemeClr val="accent6"/>
                </a:solidFill>
              </a:rPr>
              <a:t> file </a:t>
            </a:r>
            <a:r>
              <a:rPr lang="fr-BE" sz="1600" kern="0" spc="20" dirty="0" err="1">
                <a:solidFill>
                  <a:schemeClr val="accent6"/>
                </a:solidFill>
              </a:rPr>
              <a:t>can</a:t>
            </a:r>
            <a:r>
              <a:rPr lang="fr-BE" sz="1600" kern="0" spc="20" dirty="0">
                <a:solidFill>
                  <a:schemeClr val="accent6"/>
                </a:solidFill>
              </a:rPr>
              <a:t> </a:t>
            </a:r>
            <a:r>
              <a:rPr lang="fr-BE" sz="1600" kern="0" spc="20" dirty="0" err="1">
                <a:solidFill>
                  <a:schemeClr val="accent6"/>
                </a:solidFill>
              </a:rPr>
              <a:t>reside</a:t>
            </a:r>
            <a:r>
              <a:rPr lang="fr-BE" sz="1600" kern="0" spc="20" dirty="0">
                <a:solidFill>
                  <a:schemeClr val="accent6"/>
                </a:solidFill>
              </a:rPr>
              <a:t> in </a:t>
            </a:r>
            <a:r>
              <a:rPr lang="fr-BE" sz="1600" kern="0" spc="20" dirty="0" err="1">
                <a:solidFill>
                  <a:schemeClr val="accent6"/>
                </a:solidFill>
              </a:rPr>
              <a:t>three</a:t>
            </a:r>
            <a:r>
              <a:rPr lang="fr-BE" sz="1600" kern="0" spc="20" dirty="0">
                <a:solidFill>
                  <a:schemeClr val="accent6"/>
                </a:solidFill>
              </a:rPr>
              <a:t> main states :</a:t>
            </a:r>
          </a:p>
          <a:p>
            <a:pPr marL="457200" lvl="0" indent="-457200" defTabSz="914400">
              <a:lnSpc>
                <a:spcPct val="125000"/>
              </a:lnSpc>
              <a:buFont typeface="Arial" panose="020B0604020202020204" pitchFamily="34" charset="0"/>
              <a:buChar char="•"/>
            </a:pPr>
            <a:r>
              <a:rPr lang="fr-BE" sz="1600" b="1" kern="0" spc="20" dirty="0" err="1" smtClean="0">
                <a:solidFill>
                  <a:schemeClr val="accent6"/>
                </a:solidFill>
              </a:rPr>
              <a:t>Modified</a:t>
            </a:r>
            <a:r>
              <a:rPr lang="fr-BE" sz="1600" b="1" kern="0" spc="20" dirty="0" smtClean="0">
                <a:solidFill>
                  <a:schemeClr val="accent6"/>
                </a:solidFill>
              </a:rPr>
              <a:t> / </a:t>
            </a:r>
            <a:r>
              <a:rPr lang="fr-BE" sz="1600" b="1" kern="0" spc="20" dirty="0" err="1" smtClean="0">
                <a:solidFill>
                  <a:schemeClr val="accent6"/>
                </a:solidFill>
              </a:rPr>
              <a:t>Untracked</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err="1" smtClean="0">
                <a:solidFill>
                  <a:schemeClr val="accent6"/>
                </a:solidFill>
              </a:rPr>
              <a:t>Staged</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err="1" smtClean="0">
                <a:solidFill>
                  <a:schemeClr val="accent6"/>
                </a:solidFill>
              </a:rPr>
              <a:t>Committed</a:t>
            </a:r>
            <a:endParaRPr lang="fr-BE" sz="1600" kern="0" spc="20" dirty="0" smtClean="0">
              <a:solidFill>
                <a:schemeClr val="accent6"/>
              </a:solidFill>
            </a:endParaRPr>
          </a:p>
          <a:p>
            <a:pPr marL="457200" lvl="0" indent="-457200" defTabSz="914400">
              <a:lnSpc>
                <a:spcPct val="125000"/>
              </a:lnSpc>
              <a:buFont typeface="Arial" panose="020B0604020202020204" pitchFamily="34" charset="0"/>
              <a:buChar char="•"/>
            </a:pPr>
            <a:endParaRPr lang="fr-BE" sz="2800" kern="0" spc="20" dirty="0">
              <a:solidFill>
                <a:srgbClr val="682A7A"/>
              </a:solidFill>
              <a:latin typeface="Segoe UI Light"/>
            </a:endParaRPr>
          </a:p>
          <a:p>
            <a:pPr lvl="0" defTabSz="914400">
              <a:lnSpc>
                <a:spcPct val="125000"/>
              </a:lnSpc>
            </a:pPr>
            <a:r>
              <a:rPr lang="fr-BE" sz="2800" kern="0" spc="20" dirty="0" err="1" smtClean="0">
                <a:solidFill>
                  <a:srgbClr val="682A7A"/>
                </a:solidFill>
                <a:latin typeface="Segoe UI Light"/>
              </a:rPr>
              <a:t>What</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does</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this</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mean</a:t>
            </a:r>
            <a:r>
              <a:rPr lang="fr-BE" sz="2800" kern="0" spc="20" dirty="0" smtClean="0">
                <a:solidFill>
                  <a:srgbClr val="682A7A"/>
                </a:solidFill>
                <a:latin typeface="Segoe UI Light"/>
              </a:rPr>
              <a:t> ? </a:t>
            </a:r>
          </a:p>
          <a:p>
            <a:pPr lvl="0" defTabSz="914400">
              <a:lnSpc>
                <a:spcPct val="125000"/>
              </a:lnSpc>
            </a:pPr>
            <a:endParaRPr lang="fr-BE" sz="1600" b="1" kern="0" spc="20" dirty="0">
              <a:solidFill>
                <a:schemeClr val="accent6"/>
              </a:solidFill>
            </a:endParaRPr>
          </a:p>
        </p:txBody>
      </p:sp>
    </p:spTree>
    <p:extLst>
      <p:ext uri="{BB962C8B-B14F-4D97-AF65-F5344CB8AC3E}">
        <p14:creationId xmlns:p14="http://schemas.microsoft.com/office/powerpoint/2010/main" val="74826062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3414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6" name="Rectangle 5"/>
          <p:cNvSpPr/>
          <p:nvPr/>
        </p:nvSpPr>
        <p:spPr>
          <a:xfrm>
            <a:off x="1036637" y="1272567"/>
            <a:ext cx="10511315" cy="5786199"/>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r>
              <a:rPr lang="fr-BE" sz="2800" kern="0" spc="20" dirty="0" smtClean="0">
                <a:solidFill>
                  <a:srgbClr val="682A7A"/>
                </a:solidFill>
                <a:latin typeface="Segoe UI Light"/>
              </a:rPr>
              <a:t>You </a:t>
            </a:r>
            <a:r>
              <a:rPr lang="fr-BE" sz="2800" kern="0" spc="20" dirty="0" err="1" smtClean="0">
                <a:solidFill>
                  <a:srgbClr val="682A7A"/>
                </a:solidFill>
                <a:latin typeface="Segoe UI Light"/>
              </a:rPr>
              <a:t>modify</a:t>
            </a:r>
            <a:r>
              <a:rPr lang="fr-BE" sz="2800" kern="0" spc="20" dirty="0" smtClean="0">
                <a:solidFill>
                  <a:srgbClr val="682A7A"/>
                </a:solidFill>
                <a:latin typeface="Segoe UI Light"/>
              </a:rPr>
              <a:t> in </a:t>
            </a:r>
            <a:r>
              <a:rPr lang="fr-BE" sz="2800" kern="0" spc="20" dirty="0" err="1" smtClean="0">
                <a:solidFill>
                  <a:srgbClr val="682A7A"/>
                </a:solidFill>
                <a:latin typeface="Segoe UI Light"/>
              </a:rPr>
              <a:t>your</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working</a:t>
            </a:r>
            <a:r>
              <a:rPr lang="fr-BE" sz="2800" kern="0" spc="20" dirty="0" smtClean="0">
                <a:solidFill>
                  <a:srgbClr val="682A7A"/>
                </a:solidFill>
                <a:latin typeface="Segoe UI Light"/>
              </a:rPr>
              <a:t> directory</a:t>
            </a:r>
            <a:endParaRPr lang="fr-BE" sz="28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24500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49228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6" name="Rectangle 5"/>
          <p:cNvSpPr/>
          <p:nvPr/>
        </p:nvSpPr>
        <p:spPr>
          <a:xfrm>
            <a:off x="1036637" y="1272567"/>
            <a:ext cx="10511315" cy="5786199"/>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r>
              <a:rPr lang="fr-BE" sz="2800" kern="0" spc="20" dirty="0" smtClean="0">
                <a:solidFill>
                  <a:srgbClr val="682A7A"/>
                </a:solidFill>
                <a:latin typeface="Segoe UI Light"/>
              </a:rPr>
              <a:t>You stage the files, </a:t>
            </a:r>
            <a:r>
              <a:rPr lang="fr-BE" sz="2800" kern="0" spc="20" dirty="0" err="1" smtClean="0">
                <a:solidFill>
                  <a:srgbClr val="682A7A"/>
                </a:solidFill>
                <a:latin typeface="Segoe UI Light"/>
              </a:rPr>
              <a:t>adding</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snapshots</a:t>
            </a:r>
            <a:r>
              <a:rPr lang="fr-BE" sz="2800" kern="0" spc="20" dirty="0" smtClean="0">
                <a:solidFill>
                  <a:srgbClr val="682A7A"/>
                </a:solidFill>
                <a:latin typeface="Segoe UI Light"/>
              </a:rPr>
              <a:t> of the to </a:t>
            </a:r>
            <a:r>
              <a:rPr lang="fr-BE" sz="2800" kern="0" spc="20" dirty="0" err="1" smtClean="0">
                <a:solidFill>
                  <a:srgbClr val="682A7A"/>
                </a:solidFill>
                <a:latin typeface="Segoe UI Light"/>
              </a:rPr>
              <a:t>your</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staging</a:t>
            </a:r>
            <a:r>
              <a:rPr lang="fr-BE" sz="2800" kern="0" spc="20" dirty="0" smtClean="0">
                <a:solidFill>
                  <a:srgbClr val="682A7A"/>
                </a:solidFill>
                <a:latin typeface="Segoe UI Light"/>
              </a:rPr>
              <a:t> area.</a:t>
            </a:r>
            <a:endParaRPr lang="fr-BE" sz="28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bwMode="auto">
          <a:xfrm>
            <a:off x="2522537" y="3556066"/>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Stage files</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333416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437" y="1272567"/>
            <a:ext cx="12039600" cy="5786199"/>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r>
              <a:rPr lang="fr-BE" sz="2800" kern="0" spc="20" dirty="0" smtClean="0">
                <a:solidFill>
                  <a:srgbClr val="682A7A"/>
                </a:solidFill>
                <a:latin typeface="Segoe UI Light"/>
              </a:rPr>
              <a:t>You do a commit </a:t>
            </a:r>
            <a:r>
              <a:rPr lang="fr-BE" sz="2800" kern="0" spc="20" dirty="0" err="1" smtClean="0">
                <a:solidFill>
                  <a:srgbClr val="682A7A"/>
                </a:solidFill>
                <a:latin typeface="Segoe UI Light"/>
              </a:rPr>
              <a:t>that</a:t>
            </a:r>
            <a:r>
              <a:rPr lang="fr-BE" sz="2800" kern="0" spc="20" dirty="0" smtClean="0">
                <a:solidFill>
                  <a:srgbClr val="682A7A"/>
                </a:solidFill>
                <a:latin typeface="Segoe UI Light"/>
              </a:rPr>
              <a:t> stores </a:t>
            </a:r>
            <a:r>
              <a:rPr lang="fr-BE" sz="2800" kern="0" spc="20" dirty="0" err="1" smtClean="0">
                <a:solidFill>
                  <a:srgbClr val="682A7A"/>
                </a:solidFill>
                <a:latin typeface="Segoe UI Light"/>
              </a:rPr>
              <a:t>snapshot</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permanently</a:t>
            </a:r>
            <a:r>
              <a:rPr lang="fr-BE" sz="2800" kern="0" spc="20" dirty="0" smtClean="0">
                <a:solidFill>
                  <a:srgbClr val="682A7A"/>
                </a:solidFill>
                <a:latin typeface="Segoe UI Light"/>
              </a:rPr>
              <a:t> to </a:t>
            </a:r>
            <a:r>
              <a:rPr lang="fr-BE" sz="2800" kern="0" spc="20" dirty="0" err="1" smtClean="0">
                <a:solidFill>
                  <a:srgbClr val="682A7A"/>
                </a:solidFill>
                <a:latin typeface="Segoe UI Light"/>
              </a:rPr>
              <a:t>your</a:t>
            </a:r>
            <a:r>
              <a:rPr lang="fr-BE" sz="2800" kern="0" spc="20" dirty="0" smtClean="0">
                <a:solidFill>
                  <a:srgbClr val="682A7A"/>
                </a:solidFill>
                <a:latin typeface="Segoe UI Light"/>
              </a:rPr>
              <a:t> Git directory</a:t>
            </a:r>
            <a:endParaRPr lang="fr-BE" sz="28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10" name="Rounded Rectangle 9"/>
          <p:cNvSpPr/>
          <p:nvPr/>
        </p:nvSpPr>
        <p:spPr bwMode="auto">
          <a:xfrm>
            <a:off x="82756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bwMode="auto">
          <a:xfrm>
            <a:off x="2522537" y="3556066"/>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Stage files</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6142037" y="4411662"/>
            <a:ext cx="3648175"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Commit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55413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037" y="1272567"/>
            <a:ext cx="12390438" cy="5863144"/>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000" kern="0" spc="20" dirty="0" smtClean="0">
              <a:solidFill>
                <a:srgbClr val="682A7A"/>
              </a:solidFill>
              <a:latin typeface="Segoe UI Light"/>
            </a:endParaRPr>
          </a:p>
          <a:p>
            <a:pPr lvl="0" algn="ctr" defTabSz="914400">
              <a:lnSpc>
                <a:spcPct val="125000"/>
              </a:lnSpc>
            </a:pPr>
            <a:endParaRPr lang="fr-BE" sz="2000" kern="0" spc="20" dirty="0" smtClean="0">
              <a:solidFill>
                <a:srgbClr val="682A7A"/>
              </a:solidFill>
              <a:latin typeface="Segoe UI Light"/>
            </a:endParaRPr>
          </a:p>
          <a:p>
            <a:pPr lvl="0" algn="ctr" defTabSz="914400">
              <a:lnSpc>
                <a:spcPct val="125000"/>
              </a:lnSpc>
            </a:pPr>
            <a:r>
              <a:rPr lang="fr-BE" sz="2000" kern="0" spc="20" dirty="0" err="1" smtClean="0">
                <a:solidFill>
                  <a:srgbClr val="682A7A"/>
                </a:solidFill>
                <a:latin typeface="Segoe UI Light"/>
              </a:rPr>
              <a:t>Then</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you</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can</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retrieve</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any</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existing</a:t>
            </a:r>
            <a:r>
              <a:rPr lang="fr-BE" sz="2000" kern="0" spc="20" dirty="0" smtClean="0">
                <a:solidFill>
                  <a:srgbClr val="682A7A"/>
                </a:solidFill>
                <a:latin typeface="Segoe UI Light"/>
              </a:rPr>
              <a:t> version, </a:t>
            </a:r>
            <a:r>
              <a:rPr lang="fr-BE" sz="2000" kern="0" spc="20" dirty="0" err="1" smtClean="0">
                <a:solidFill>
                  <a:srgbClr val="682A7A"/>
                </a:solidFill>
                <a:latin typeface="Segoe UI Light"/>
              </a:rPr>
              <a:t>make</a:t>
            </a:r>
            <a:r>
              <a:rPr lang="fr-BE" sz="2000" kern="0" spc="20" dirty="0" smtClean="0">
                <a:solidFill>
                  <a:srgbClr val="682A7A"/>
                </a:solidFill>
                <a:latin typeface="Segoe UI Light"/>
              </a:rPr>
              <a:t> changes, stage </a:t>
            </a:r>
            <a:r>
              <a:rPr lang="fr-BE" sz="2000" kern="0" spc="20" dirty="0" err="1" smtClean="0">
                <a:solidFill>
                  <a:srgbClr val="682A7A"/>
                </a:solidFill>
                <a:latin typeface="Segoe UI Light"/>
              </a:rPr>
              <a:t>them</a:t>
            </a:r>
            <a:r>
              <a:rPr lang="fr-BE" sz="2000" kern="0" spc="20" dirty="0" smtClean="0">
                <a:solidFill>
                  <a:srgbClr val="682A7A"/>
                </a:solidFill>
                <a:latin typeface="Segoe UI Light"/>
              </a:rPr>
              <a:t> and commit</a:t>
            </a:r>
            <a:endParaRPr lang="fr-BE" sz="20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10" name="Rounded Rectangle 9"/>
          <p:cNvSpPr/>
          <p:nvPr/>
        </p:nvSpPr>
        <p:spPr bwMode="auto">
          <a:xfrm>
            <a:off x="82756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bwMode="auto">
          <a:xfrm>
            <a:off x="2522537" y="4030662"/>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Stage files</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6170712" y="4886258"/>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Commit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Left Arrow 10"/>
          <p:cNvSpPr/>
          <p:nvPr/>
        </p:nvSpPr>
        <p:spPr bwMode="auto">
          <a:xfrm>
            <a:off x="2522537" y="3040062"/>
            <a:ext cx="7259215" cy="12192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err="1" smtClean="0">
                <a:gradFill>
                  <a:gsLst>
                    <a:gs pos="0">
                      <a:srgbClr val="FFFFFF"/>
                    </a:gs>
                    <a:gs pos="100000">
                      <a:srgbClr val="FFFFFF"/>
                    </a:gs>
                  </a:gsLst>
                  <a:lin ang="5400000" scaled="0"/>
                </a:gradFill>
                <a:ea typeface="Segoe UI" pitchFamily="34" charset="0"/>
                <a:cs typeface="Segoe UI" pitchFamily="34" charset="0"/>
              </a:rPr>
              <a:t>Get</a:t>
            </a:r>
            <a:r>
              <a:rPr lang="fr-BE" sz="2400" dirty="0" smtClean="0">
                <a:gradFill>
                  <a:gsLst>
                    <a:gs pos="0">
                      <a:srgbClr val="FFFFFF"/>
                    </a:gs>
                    <a:gs pos="100000">
                      <a:srgbClr val="FFFFFF"/>
                    </a:gs>
                  </a:gsLst>
                  <a:lin ang="5400000" scaled="0"/>
                </a:gradFill>
                <a:ea typeface="Segoe UI" pitchFamily="34" charset="0"/>
                <a:cs typeface="Segoe UI" pitchFamily="34" charset="0"/>
              </a:rPr>
              <a:t> the </a:t>
            </a:r>
            <a:r>
              <a:rPr lang="fr-BE" sz="2400" dirty="0" err="1" smtClean="0">
                <a:gradFill>
                  <a:gsLst>
                    <a:gs pos="0">
                      <a:srgbClr val="FFFFFF"/>
                    </a:gs>
                    <a:gs pos="100000">
                      <a:srgbClr val="FFFFFF"/>
                    </a:gs>
                  </a:gsLst>
                  <a:lin ang="5400000" scaled="0"/>
                </a:gradFill>
                <a:ea typeface="Segoe UI" pitchFamily="34" charset="0"/>
                <a:cs typeface="Segoe UI" pitchFamily="34" charset="0"/>
              </a:rPr>
              <a:t>project</a:t>
            </a:r>
            <a:r>
              <a:rPr lang="fr-BE" sz="2400" dirty="0" smtClean="0">
                <a:gradFill>
                  <a:gsLst>
                    <a:gs pos="0">
                      <a:srgbClr val="FFFFFF"/>
                    </a:gs>
                    <a:gs pos="100000">
                      <a:srgbClr val="FFFFFF"/>
                    </a:gs>
                  </a:gsLst>
                  <a:lin ang="5400000" scaled="0"/>
                </a:gradFill>
                <a:ea typeface="Segoe UI" pitchFamily="34" charset="0"/>
                <a:cs typeface="Segoe UI" pitchFamily="34" charset="0"/>
              </a:rPr>
              <a:t> content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239767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42303" y="2717172"/>
            <a:ext cx="7151868" cy="1560180"/>
            <a:chOff x="2642303" y="2699082"/>
            <a:chExt cx="7151868" cy="1560180"/>
          </a:xfrm>
        </p:grpSpPr>
        <p:sp>
          <p:nvSpPr>
            <p:cNvPr id="10" name="Text Placeholder 4"/>
            <p:cNvSpPr txBox="1">
              <a:spLocks/>
            </p:cNvSpPr>
            <p:nvPr/>
          </p:nvSpPr>
          <p:spPr>
            <a:xfrm>
              <a:off x="2642303" y="3668331"/>
              <a:ext cx="7081134" cy="590931"/>
            </a:xfrm>
            <a:prstGeom prst="rect">
              <a:avLst/>
            </a:prstGeom>
            <a:noFill/>
          </p:spPr>
          <p:txBody>
            <a:bodyPr wrap="square" lIns="146304" tIns="109728" rIns="146304" bIns="109728">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Our journey to </a:t>
              </a:r>
              <a:r>
                <a:rPr kumimoji="0" lang="en-US" sz="2400" b="0" i="0" u="none" strike="noStrike" kern="0" cap="none" spc="0" normalizeH="0" baseline="0" noProof="0" dirty="0" smtClean="0">
                  <a:ln w="3175">
                    <a:noFill/>
                  </a:ln>
                  <a:solidFill>
                    <a:srgbClr val="FFFFFF"/>
                  </a:solidFill>
                  <a:effectLst/>
                  <a:uLnTx/>
                  <a:uFillTx/>
                  <a:latin typeface="Segoe UI"/>
                  <a:ea typeface="+mn-ea"/>
                  <a:cs typeface="Segoe UI Semilight" panose="020B0402040204020203" pitchFamily="34" charset="0"/>
                </a:rPr>
                <a:t>source</a:t>
              </a:r>
              <a:r>
                <a:rPr kumimoji="0" lang="en-US" sz="2400" b="0" i="0" u="none" strike="noStrike" kern="0" cap="none" spc="0" normalizeH="0" noProof="0" dirty="0" smtClean="0">
                  <a:ln w="3175">
                    <a:noFill/>
                  </a:ln>
                  <a:solidFill>
                    <a:srgbClr val="FFFFFF"/>
                  </a:solidFill>
                  <a:effectLst/>
                  <a:uLnTx/>
                  <a:uFillTx/>
                  <a:latin typeface="Segoe UI"/>
                  <a:ea typeface="+mn-ea"/>
                  <a:cs typeface="Segoe UI Semilight" panose="020B0402040204020203" pitchFamily="34" charset="0"/>
                </a:rPr>
                <a:t> control management</a:t>
              </a:r>
              <a:endPar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1" name="Title 12"/>
            <p:cNvSpPr txBox="1">
              <a:spLocks/>
            </p:cNvSpPr>
            <p:nvPr/>
          </p:nvSpPr>
          <p:spPr>
            <a:xfrm>
              <a:off x="2642303" y="2699082"/>
              <a:ext cx="7151868" cy="697114"/>
            </a:xfrm>
            <a:prstGeom prst="rect">
              <a:avLst/>
            </a:prstGeom>
          </p:spPr>
          <p:txBody>
            <a:bodyPr lIns="146304" tIns="9144" rIns="146304" bIns="9144" anchor="b" anchorCtr="0"/>
            <a:lstStyle>
              <a:lvl1pPr marL="0" indent="0" algn="ctr" defTabSz="932742" rtl="0" eaLnBrk="1" latinLnBrk="0" hangingPunct="1">
                <a:lnSpc>
                  <a:spcPct val="90000"/>
                </a:lnSpc>
                <a:spcBef>
                  <a:spcPts val="0"/>
                </a:spcBef>
                <a:buNone/>
                <a:defRPr lang="en-US" sz="6600" b="0" kern="1200" cap="none" spc="-102" baseline="0">
                  <a:ln w="3175">
                    <a:noFill/>
                  </a:ln>
                  <a:solidFill>
                    <a:schemeClr val="bg1"/>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endParaRPr kumimoji="0" lang="en-US" sz="4800" b="0" i="0" u="none" strike="noStrike" kern="1200" cap="none" spc="0" normalizeH="0" baseline="0" noProof="0" dirty="0">
                <a:ln w="3175">
                  <a:noFill/>
                </a:ln>
                <a:solidFill>
                  <a:srgbClr val="FFFFFF"/>
                </a:solidFill>
                <a:effectLst/>
                <a:uLnTx/>
                <a:uFillTx/>
                <a:latin typeface="Segoe UI Light"/>
                <a:ea typeface="+mn-ea"/>
                <a:cs typeface="Segoe UI Semilight" panose="020B0402040204020203" pitchFamily="34" charset="0"/>
              </a:endParaRPr>
            </a:p>
          </p:txBody>
        </p:sp>
        <p:cxnSp>
          <p:nvCxnSpPr>
            <p:cNvPr id="13" name="Straight Connector 12"/>
            <p:cNvCxnSpPr/>
            <p:nvPr/>
          </p:nvCxnSpPr>
          <p:spPr>
            <a:xfrm>
              <a:off x="3041085" y="3537600"/>
              <a:ext cx="6354305" cy="0"/>
            </a:xfrm>
            <a:prstGeom prst="line">
              <a:avLst/>
            </a:prstGeom>
            <a:noFill/>
            <a:ln w="9525" cap="flat" cmpd="sng" algn="ctr">
              <a:solidFill>
                <a:srgbClr val="7549A7"/>
              </a:solidFill>
              <a:prstDash val="solid"/>
              <a:headEnd type="none"/>
              <a:tailEnd type="none"/>
            </a:ln>
            <a:effectLst/>
          </p:spPr>
        </p:cxnSp>
      </p:grpSp>
      <p:pic>
        <p:nvPicPr>
          <p:cNvPr id="2050" name="Picture 2" descr="C:\Users\acl\Pictures\Git-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434" y="2430462"/>
            <a:ext cx="1943100" cy="81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84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BE" dirty="0" err="1" smtClean="0"/>
              <a:t>Meet</a:t>
            </a:r>
            <a:r>
              <a:rPr lang="fr-BE" dirty="0" smtClean="0"/>
              <a:t> Git</a:t>
            </a:r>
            <a:endParaRPr lang="en-US" dirty="0"/>
          </a:p>
        </p:txBody>
      </p:sp>
      <p:pic>
        <p:nvPicPr>
          <p:cNvPr id="4098" name="Picture 2" descr="https://upload.wikimedia.org/wikipedia/en/thumb/f/fc/Git_session.png/300px-Git_ses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837" y="2049462"/>
            <a:ext cx="6208979" cy="327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0080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4640" y="3192462"/>
            <a:ext cx="11889564" cy="1023708"/>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rgbClr val="505050"/>
                </a:solidFill>
                <a:effectLst/>
                <a:latin typeface="+mj-lt"/>
                <a:ea typeface="+mn-ea"/>
                <a:cs typeface="Segoe UI" pitchFamily="34" charset="0"/>
              </a:defRPr>
            </a:lvl1pPr>
          </a:lstStyle>
          <a:p>
            <a:pPr lvl="0">
              <a:defRPr/>
            </a:pPr>
            <a:r>
              <a:rPr lang="fr-BE" dirty="0" smtClean="0">
                <a:latin typeface="Segoe UI Light"/>
              </a:rPr>
              <a:t>First time g</a:t>
            </a:r>
            <a:r>
              <a:rPr kumimoji="0" lang="fr-BE" sz="4800" b="0" i="0" u="none" strike="noStrike" kern="1200" cap="none" spc="-102" normalizeH="0" baseline="0" noProof="0" dirty="0" err="1" smtClean="0">
                <a:ln w="3175">
                  <a:noFill/>
                </a:ln>
                <a:solidFill>
                  <a:srgbClr val="505050"/>
                </a:solidFill>
                <a:effectLst/>
                <a:uLnTx/>
                <a:uFillTx/>
                <a:latin typeface="Segoe UI Light"/>
                <a:ea typeface="+mn-ea"/>
                <a:cs typeface="Segoe UI" pitchFamily="34" charset="0"/>
              </a:rPr>
              <a:t>it</a:t>
            </a:r>
            <a:r>
              <a:rPr kumimoji="0" lang="fr-BE" sz="4800" b="0" i="0" u="none" strike="noStrike" kern="1200" cap="none" spc="-102" normalizeH="0" noProof="0" dirty="0" smtClean="0">
                <a:ln w="3175">
                  <a:noFill/>
                </a:ln>
                <a:solidFill>
                  <a:srgbClr val="505050"/>
                </a:solidFill>
                <a:effectLst/>
                <a:uLnTx/>
                <a:uFillTx/>
                <a:latin typeface="Segoe UI Light"/>
                <a:ea typeface="+mn-ea"/>
                <a:cs typeface="Segoe UI" pitchFamily="34" charset="0"/>
              </a:rPr>
              <a:t> setup - </a:t>
            </a:r>
            <a:r>
              <a:rPr lang="en-US" dirty="0"/>
              <a:t>Let's get to know </a:t>
            </a:r>
            <a:r>
              <a:rPr lang="en-US" dirty="0" err="1" smtClean="0"/>
              <a:t>Git</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Rectangle 10"/>
          <p:cNvSpPr/>
          <p:nvPr/>
        </p:nvSpPr>
        <p:spPr>
          <a:xfrm>
            <a:off x="3275570" y="1119829"/>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smtClean="0">
                <a:ln>
                  <a:noFill/>
                </a:ln>
                <a:solidFill>
                  <a:schemeClr val="accent6"/>
                </a:solidFill>
                <a:effectLst/>
                <a:uLnTx/>
                <a:uFillTx/>
                <a:latin typeface="Segoe UI"/>
                <a:ea typeface="+mn-ea"/>
                <a:cs typeface="+mn-cs"/>
              </a:rPr>
              <a:t>Identity</a:t>
            </a:r>
            <a:endParaRPr kumimoji="0" lang="en-US" sz="2400" b="1" i="1" u="none" strike="noStrike" kern="800" cap="none" spc="200" normalizeH="0" baseline="0" noProof="0" dirty="0">
              <a:ln>
                <a:noFill/>
              </a:ln>
              <a:solidFill>
                <a:schemeClr val="accent6"/>
              </a:solidFill>
              <a:effectLst/>
              <a:uLnTx/>
              <a:uFillTx/>
              <a:latin typeface="Segoe UI"/>
              <a:ea typeface="+mn-ea"/>
              <a:cs typeface="+mn-cs"/>
            </a:endParaRPr>
          </a:p>
        </p:txBody>
      </p:sp>
      <p:cxnSp>
        <p:nvCxnSpPr>
          <p:cNvPr id="13" name="Straight Connector 12"/>
          <p:cNvCxnSpPr/>
          <p:nvPr/>
        </p:nvCxnSpPr>
        <p:spPr>
          <a:xfrm>
            <a:off x="5151437" y="955119"/>
            <a:ext cx="0" cy="914400"/>
          </a:xfrm>
          <a:prstGeom prst="line">
            <a:avLst/>
          </a:prstGeom>
          <a:noFill/>
          <a:ln w="6350" cap="flat" cmpd="sng" algn="ctr">
            <a:solidFill>
              <a:srgbClr val="5C2D91"/>
            </a:solidFill>
            <a:prstDash val="solid"/>
          </a:ln>
          <a:effectLst/>
        </p:spPr>
      </p:cxnSp>
      <p:sp>
        <p:nvSpPr>
          <p:cNvPr id="2" name="Rectangle 1"/>
          <p:cNvSpPr/>
          <p:nvPr/>
        </p:nvSpPr>
        <p:spPr bwMode="auto">
          <a:xfrm>
            <a:off x="5441057" y="1036479"/>
            <a:ext cx="6568380" cy="63198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--global user.name "ACL"</a:t>
            </a:r>
          </a:p>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--global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user.email</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"acl@ogone.be"</a:t>
            </a:r>
            <a:endParaRPr lang="en-US" sz="1400" dirty="0" err="1"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9" name="Rectangle 18"/>
          <p:cNvSpPr/>
          <p:nvPr/>
        </p:nvSpPr>
        <p:spPr>
          <a:xfrm>
            <a:off x="3275570" y="2187839"/>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smtClean="0">
                <a:ln>
                  <a:noFill/>
                </a:ln>
                <a:solidFill>
                  <a:schemeClr val="accent6"/>
                </a:solidFill>
                <a:effectLst/>
                <a:uLnTx/>
                <a:uFillTx/>
                <a:latin typeface="Segoe UI"/>
                <a:ea typeface="+mn-ea"/>
                <a:cs typeface="+mn-cs"/>
              </a:rPr>
              <a:t>Editor</a:t>
            </a:r>
            <a:endParaRPr kumimoji="0" lang="en-US" sz="2400" b="1" i="1" u="none" strike="noStrike" kern="800" cap="none" spc="200" normalizeH="0" baseline="0" noProof="0" dirty="0">
              <a:ln>
                <a:noFill/>
              </a:ln>
              <a:solidFill>
                <a:schemeClr val="accent6"/>
              </a:solidFill>
              <a:effectLst/>
              <a:uLnTx/>
              <a:uFillTx/>
              <a:latin typeface="Segoe UI"/>
              <a:ea typeface="+mn-ea"/>
              <a:cs typeface="+mn-cs"/>
            </a:endParaRPr>
          </a:p>
        </p:txBody>
      </p:sp>
      <p:cxnSp>
        <p:nvCxnSpPr>
          <p:cNvPr id="20" name="Straight Connector 19"/>
          <p:cNvCxnSpPr/>
          <p:nvPr/>
        </p:nvCxnSpPr>
        <p:spPr>
          <a:xfrm>
            <a:off x="5151437" y="2023129"/>
            <a:ext cx="0" cy="914400"/>
          </a:xfrm>
          <a:prstGeom prst="line">
            <a:avLst/>
          </a:prstGeom>
          <a:noFill/>
          <a:ln w="6350" cap="flat" cmpd="sng" algn="ctr">
            <a:solidFill>
              <a:srgbClr val="5C2D91"/>
            </a:solidFill>
            <a:prstDash val="solid"/>
          </a:ln>
          <a:effectLst/>
        </p:spPr>
      </p:cxnSp>
      <p:sp>
        <p:nvSpPr>
          <p:cNvPr id="24" name="Rectangle 23"/>
          <p:cNvSpPr/>
          <p:nvPr/>
        </p:nvSpPr>
        <p:spPr bwMode="auto">
          <a:xfrm>
            <a:off x="5441057" y="2104489"/>
            <a:ext cx="6568380" cy="47837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--global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core.editor</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path</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to VS Code"</a:t>
            </a:r>
          </a:p>
        </p:txBody>
      </p:sp>
      <p:cxnSp>
        <p:nvCxnSpPr>
          <p:cNvPr id="27" name="Straight Connector 26"/>
          <p:cNvCxnSpPr/>
          <p:nvPr/>
        </p:nvCxnSpPr>
        <p:spPr>
          <a:xfrm>
            <a:off x="5151437" y="4635102"/>
            <a:ext cx="0" cy="914400"/>
          </a:xfrm>
          <a:prstGeom prst="line">
            <a:avLst/>
          </a:prstGeom>
          <a:noFill/>
          <a:ln w="6350" cap="flat" cmpd="sng" algn="ctr">
            <a:solidFill>
              <a:srgbClr val="5C2D91"/>
            </a:solidFill>
            <a:prstDash val="solid"/>
          </a:ln>
          <a:effectLst/>
        </p:spPr>
      </p:cxnSp>
      <p:sp>
        <p:nvSpPr>
          <p:cNvPr id="30" name="Rectangle 29"/>
          <p:cNvSpPr/>
          <p:nvPr/>
        </p:nvSpPr>
        <p:spPr bwMode="auto">
          <a:xfrm>
            <a:off x="5482331" y="4847689"/>
            <a:ext cx="6568380" cy="47837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list</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a:t>
            </a:r>
          </a:p>
        </p:txBody>
      </p:sp>
      <p:sp>
        <p:nvSpPr>
          <p:cNvPr id="31" name="Rectangle 30"/>
          <p:cNvSpPr/>
          <p:nvPr/>
        </p:nvSpPr>
        <p:spPr>
          <a:xfrm>
            <a:off x="2941637" y="4861469"/>
            <a:ext cx="2499419"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smtClean="0">
                <a:ln>
                  <a:noFill/>
                </a:ln>
                <a:solidFill>
                  <a:schemeClr val="accent6"/>
                </a:solidFill>
                <a:effectLst/>
                <a:uLnTx/>
                <a:uFillTx/>
                <a:latin typeface="Segoe UI"/>
                <a:ea typeface="+mn-ea"/>
                <a:cs typeface="+mn-cs"/>
              </a:rPr>
              <a:t>See</a:t>
            </a:r>
            <a:r>
              <a:rPr kumimoji="0" lang="en-US" sz="2400" b="1" i="1" u="none" strike="noStrike" kern="800" cap="none" spc="200" normalizeH="0" noProof="0" dirty="0" smtClean="0">
                <a:ln>
                  <a:noFill/>
                </a:ln>
                <a:solidFill>
                  <a:schemeClr val="accent6"/>
                </a:solidFill>
                <a:effectLst/>
                <a:uLnTx/>
                <a:uFillTx/>
                <a:latin typeface="Segoe UI"/>
                <a:ea typeface="+mn-ea"/>
                <a:cs typeface="+mn-cs"/>
              </a:rPr>
              <a:t> </a:t>
            </a:r>
            <a:endParaRPr kumimoji="0" lang="en-US" sz="2400" b="1" i="1" u="none" strike="noStrike" kern="800" cap="none" spc="200" normalizeH="0" baseline="0" noProof="0" dirty="0">
              <a:ln>
                <a:noFill/>
              </a:ln>
              <a:solidFill>
                <a:schemeClr val="accent6"/>
              </a:solidFill>
              <a:effectLst/>
              <a:uLnTx/>
              <a:uFillTx/>
              <a:latin typeface="Segoe UI"/>
              <a:ea typeface="+mn-ea"/>
              <a:cs typeface="+mn-cs"/>
            </a:endParaRPr>
          </a:p>
        </p:txBody>
      </p:sp>
    </p:spTree>
    <p:extLst>
      <p:ext uri="{BB962C8B-B14F-4D97-AF65-F5344CB8AC3E}">
        <p14:creationId xmlns:p14="http://schemas.microsoft.com/office/powerpoint/2010/main" val="10452680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err="1" smtClean="0"/>
              <a:t>Commands</a:t>
            </a:r>
            <a:endParaRPr lang="en-US" dirty="0"/>
          </a:p>
        </p:txBody>
      </p:sp>
    </p:spTree>
    <p:extLst>
      <p:ext uri="{BB962C8B-B14F-4D97-AF65-F5344CB8AC3E}">
        <p14:creationId xmlns:p14="http://schemas.microsoft.com/office/powerpoint/2010/main" val="21310674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Create</a:t>
            </a:r>
            <a:r>
              <a:rPr lang="fr-BE" dirty="0" smtClean="0"/>
              <a:t> a new </a:t>
            </a:r>
            <a:r>
              <a:rPr lang="fr-BE" dirty="0" err="1" smtClean="0"/>
              <a:t>repository</a:t>
            </a:r>
            <a:endParaRPr lang="fr-BE" dirty="0" smtClean="0"/>
          </a:p>
        </p:txBody>
      </p:sp>
      <p:sp>
        <p:nvSpPr>
          <p:cNvPr id="4" name="Rectangle 3"/>
          <p:cNvSpPr/>
          <p:nvPr/>
        </p:nvSpPr>
        <p:spPr bwMode="auto">
          <a:xfrm>
            <a:off x="1300956" y="3119095"/>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init</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7" name="Rectangle 6"/>
          <p:cNvSpPr/>
          <p:nvPr/>
        </p:nvSpPr>
        <p:spPr>
          <a:xfrm>
            <a:off x="1390014" y="1777194"/>
            <a:ext cx="9656445" cy="477054"/>
          </a:xfrm>
          <a:prstGeom prst="rect">
            <a:avLst/>
          </a:prstGeom>
        </p:spPr>
        <p:txBody>
          <a:bodyPr wrap="square">
            <a:spAutoFit/>
          </a:bodyPr>
          <a:lstStyle/>
          <a:p>
            <a:pPr lvl="0" defTabSz="914400">
              <a:lnSpc>
                <a:spcPct val="125000"/>
              </a:lnSpc>
            </a:pPr>
            <a:r>
              <a:rPr lang="en-US" sz="2000" kern="0" spc="20" dirty="0" err="1" smtClean="0">
                <a:latin typeface="Segoe UI Light"/>
              </a:rPr>
              <a:t>Git</a:t>
            </a:r>
            <a:r>
              <a:rPr lang="en-US" sz="2000" kern="0" spc="20" dirty="0" smtClean="0">
                <a:latin typeface="Segoe UI Light"/>
              </a:rPr>
              <a:t> </a:t>
            </a:r>
            <a:r>
              <a:rPr lang="en-US" sz="2000" kern="0" spc="20" dirty="0" err="1" smtClean="0">
                <a:latin typeface="Segoe UI Light"/>
              </a:rPr>
              <a:t>Init</a:t>
            </a:r>
            <a:r>
              <a:rPr lang="en-US" sz="2000" kern="0" spc="20" dirty="0" smtClean="0">
                <a:latin typeface="Segoe UI Light"/>
              </a:rPr>
              <a:t> : Create </a:t>
            </a:r>
            <a:r>
              <a:rPr lang="en-US" sz="2000" kern="0" spc="20" dirty="0">
                <a:latin typeface="Segoe UI Light"/>
              </a:rPr>
              <a:t>an empty </a:t>
            </a:r>
            <a:r>
              <a:rPr lang="en-US" sz="2000" kern="0" spc="20" dirty="0" err="1">
                <a:latin typeface="Segoe UI Light"/>
              </a:rPr>
              <a:t>Git</a:t>
            </a:r>
            <a:r>
              <a:rPr lang="en-US" sz="2000" kern="0" spc="20" dirty="0">
                <a:latin typeface="Segoe UI Light"/>
              </a:rPr>
              <a:t> repository or reinitialize an existing one</a:t>
            </a:r>
          </a:p>
        </p:txBody>
      </p:sp>
    </p:spTree>
    <p:extLst>
      <p:ext uri="{BB962C8B-B14F-4D97-AF65-F5344CB8AC3E}">
        <p14:creationId xmlns:p14="http://schemas.microsoft.com/office/powerpoint/2010/main" val="156857251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Working</a:t>
            </a:r>
            <a:r>
              <a:rPr lang="fr-BE" dirty="0" smtClean="0"/>
              <a:t> </a:t>
            </a:r>
            <a:r>
              <a:rPr lang="fr-BE" dirty="0" err="1" smtClean="0"/>
              <a:t>with</a:t>
            </a:r>
            <a:r>
              <a:rPr lang="fr-BE" dirty="0" smtClean="0"/>
              <a:t> a </a:t>
            </a:r>
            <a:r>
              <a:rPr lang="fr-BE" dirty="0" err="1" smtClean="0"/>
              <a:t>repository</a:t>
            </a:r>
            <a:endParaRPr lang="fr-BE" dirty="0" smtClean="0"/>
          </a:p>
        </p:txBody>
      </p:sp>
      <p:sp>
        <p:nvSpPr>
          <p:cNvPr id="4" name="Rectangle 3"/>
          <p:cNvSpPr/>
          <p:nvPr/>
        </p:nvSpPr>
        <p:spPr bwMode="auto">
          <a:xfrm>
            <a:off x="1300956" y="1723761"/>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a:solidFill>
                  <a:schemeClr val="bg1"/>
                </a:solidFill>
                <a:latin typeface="Consolas" panose="020B0609020204030204" pitchFamily="49" charset="0"/>
                <a:ea typeface="Segoe UI" pitchFamily="34" charset="0"/>
                <a:cs typeface="Consolas" panose="020B0609020204030204" pitchFamily="49" charset="0"/>
              </a:rPr>
              <a:t>git </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clone [url]</a:t>
            </a:r>
          </a:p>
        </p:txBody>
      </p:sp>
      <p:sp>
        <p:nvSpPr>
          <p:cNvPr id="7" name="Rectangle 6"/>
          <p:cNvSpPr/>
          <p:nvPr/>
        </p:nvSpPr>
        <p:spPr>
          <a:xfrm>
            <a:off x="1390015" y="1211262"/>
            <a:ext cx="9656445" cy="438966"/>
          </a:xfrm>
          <a:prstGeom prst="rect">
            <a:avLst/>
          </a:prstGeom>
        </p:spPr>
        <p:txBody>
          <a:bodyPr wrap="square">
            <a:spAutoFit/>
          </a:bodyPr>
          <a:lstStyle/>
          <a:p>
            <a:pPr lvl="0" defTabSz="914400">
              <a:lnSpc>
                <a:spcPct val="125000"/>
              </a:lnSpc>
            </a:pPr>
            <a:r>
              <a:rPr lang="en-US" sz="2000" dirty="0"/>
              <a:t>Clone a repository into a new directory</a:t>
            </a:r>
            <a:endParaRPr lang="en-US" sz="2000" kern="0" spc="20" dirty="0">
              <a:latin typeface="Segoe UI Light"/>
            </a:endParaRPr>
          </a:p>
        </p:txBody>
      </p:sp>
      <p:sp>
        <p:nvSpPr>
          <p:cNvPr id="5" name="Rectangle 4"/>
          <p:cNvSpPr/>
          <p:nvPr/>
        </p:nvSpPr>
        <p:spPr bwMode="auto">
          <a:xfrm>
            <a:off x="1300956" y="586512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push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origin</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6" name="Rectangle 5"/>
          <p:cNvSpPr/>
          <p:nvPr/>
        </p:nvSpPr>
        <p:spPr>
          <a:xfrm>
            <a:off x="1390015" y="5314539"/>
            <a:ext cx="9656445" cy="477054"/>
          </a:xfrm>
          <a:prstGeom prst="rect">
            <a:avLst/>
          </a:prstGeom>
        </p:spPr>
        <p:txBody>
          <a:bodyPr wrap="square">
            <a:spAutoFit/>
          </a:bodyPr>
          <a:lstStyle/>
          <a:p>
            <a:pPr lvl="0" defTabSz="914400">
              <a:lnSpc>
                <a:spcPct val="125000"/>
              </a:lnSpc>
            </a:pPr>
            <a:r>
              <a:rPr lang="fr-BE" sz="2000" kern="0" spc="20" dirty="0" err="1" smtClean="0">
                <a:latin typeface="Segoe UI Light"/>
              </a:rPr>
              <a:t>Send</a:t>
            </a:r>
            <a:r>
              <a:rPr lang="fr-BE" sz="2000" kern="0" spc="20" dirty="0" smtClean="0">
                <a:latin typeface="Segoe UI Light"/>
              </a:rPr>
              <a:t> changes to the </a:t>
            </a:r>
            <a:r>
              <a:rPr lang="fr-BE" sz="2000" kern="0" spc="20" dirty="0" err="1" smtClean="0">
                <a:latin typeface="Segoe UI Light"/>
              </a:rPr>
              <a:t>remote</a:t>
            </a:r>
            <a:r>
              <a:rPr lang="fr-BE" sz="2000" kern="0" spc="20" dirty="0" smtClean="0">
                <a:latin typeface="Segoe UI Light"/>
              </a:rPr>
              <a:t> </a:t>
            </a:r>
            <a:r>
              <a:rPr lang="fr-BE" sz="2000" kern="0" spc="20" dirty="0" err="1" smtClean="0">
                <a:latin typeface="Segoe UI Light"/>
              </a:rPr>
              <a:t>repository</a:t>
            </a:r>
            <a:endParaRPr lang="en-US" sz="2000" kern="0" spc="20" dirty="0">
              <a:latin typeface="Segoe UI Light"/>
            </a:endParaRPr>
          </a:p>
        </p:txBody>
      </p:sp>
      <p:sp>
        <p:nvSpPr>
          <p:cNvPr id="8" name="Rectangle 7"/>
          <p:cNvSpPr/>
          <p:nvPr/>
        </p:nvSpPr>
        <p:spPr bwMode="auto">
          <a:xfrm>
            <a:off x="1300956" y="4484671"/>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pull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origin</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9" name="Rectangle 8"/>
          <p:cNvSpPr/>
          <p:nvPr/>
        </p:nvSpPr>
        <p:spPr>
          <a:xfrm>
            <a:off x="1390015" y="3934084"/>
            <a:ext cx="9656445" cy="477054"/>
          </a:xfrm>
          <a:prstGeom prst="rect">
            <a:avLst/>
          </a:prstGeom>
        </p:spPr>
        <p:txBody>
          <a:bodyPr wrap="square">
            <a:spAutoFit/>
          </a:bodyPr>
          <a:lstStyle/>
          <a:p>
            <a:pPr lvl="0" defTabSz="914400">
              <a:lnSpc>
                <a:spcPct val="125000"/>
              </a:lnSpc>
            </a:pPr>
            <a:r>
              <a:rPr lang="fr-BE" sz="2000" kern="0" spc="20" dirty="0" smtClean="0">
                <a:latin typeface="Segoe UI Light"/>
              </a:rPr>
              <a:t>Update local </a:t>
            </a:r>
            <a:r>
              <a:rPr lang="fr-BE" sz="2000" kern="0" spc="20" dirty="0" err="1" smtClean="0">
                <a:latin typeface="Segoe UI Light"/>
              </a:rPr>
              <a:t>tree</a:t>
            </a:r>
            <a:r>
              <a:rPr lang="fr-BE" sz="2000" kern="0" spc="20" dirty="0" smtClean="0">
                <a:latin typeface="Segoe UI Light"/>
              </a:rPr>
              <a:t> and </a:t>
            </a:r>
            <a:r>
              <a:rPr lang="fr-BE" sz="2000" kern="0" spc="20" dirty="0" err="1" smtClean="0">
                <a:latin typeface="Segoe UI Light"/>
              </a:rPr>
              <a:t>merge</a:t>
            </a:r>
            <a:r>
              <a:rPr lang="fr-BE" sz="2000" kern="0" spc="20" dirty="0" smtClean="0">
                <a:latin typeface="Segoe UI Light"/>
              </a:rPr>
              <a:t> changes </a:t>
            </a:r>
            <a:r>
              <a:rPr lang="fr-BE" sz="2000" kern="0" spc="20" dirty="0" err="1" smtClean="0">
                <a:latin typeface="Segoe UI Light"/>
              </a:rPr>
              <a:t>with</a:t>
            </a:r>
            <a:r>
              <a:rPr lang="fr-BE" sz="2000" kern="0" spc="20" dirty="0" smtClean="0">
                <a:latin typeface="Segoe UI Light"/>
              </a:rPr>
              <a:t> local </a:t>
            </a:r>
            <a:r>
              <a:rPr lang="fr-BE" sz="2000" kern="0" spc="20" dirty="0" err="1" smtClean="0">
                <a:latin typeface="Segoe UI Light"/>
              </a:rPr>
              <a:t>branch</a:t>
            </a:r>
            <a:endParaRPr lang="en-US" sz="2000" kern="0" spc="20" dirty="0">
              <a:latin typeface="Segoe UI Light"/>
            </a:endParaRPr>
          </a:p>
        </p:txBody>
      </p:sp>
      <p:sp>
        <p:nvSpPr>
          <p:cNvPr id="10" name="Rectangle 9"/>
          <p:cNvSpPr/>
          <p:nvPr/>
        </p:nvSpPr>
        <p:spPr bwMode="auto">
          <a:xfrm>
            <a:off x="1300956" y="3104216"/>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fetch</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origin</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1" name="Rectangle 10"/>
          <p:cNvSpPr/>
          <p:nvPr/>
        </p:nvSpPr>
        <p:spPr>
          <a:xfrm>
            <a:off x="1390015" y="2553629"/>
            <a:ext cx="9656445" cy="477054"/>
          </a:xfrm>
          <a:prstGeom prst="rect">
            <a:avLst/>
          </a:prstGeom>
        </p:spPr>
        <p:txBody>
          <a:bodyPr wrap="square">
            <a:spAutoFit/>
          </a:bodyPr>
          <a:lstStyle/>
          <a:p>
            <a:pPr lvl="0" defTabSz="914400">
              <a:lnSpc>
                <a:spcPct val="125000"/>
              </a:lnSpc>
            </a:pPr>
            <a:r>
              <a:rPr lang="fr-BE" sz="2000" kern="0" spc="20" dirty="0" smtClean="0">
                <a:latin typeface="Segoe UI Light"/>
              </a:rPr>
              <a:t>Update local </a:t>
            </a:r>
            <a:r>
              <a:rPr lang="fr-BE" sz="2000" kern="0" spc="20" dirty="0" err="1" smtClean="0">
                <a:latin typeface="Segoe UI Light"/>
              </a:rPr>
              <a:t>tree</a:t>
            </a:r>
            <a:r>
              <a:rPr lang="fr-BE" sz="2000" kern="0" spc="20" dirty="0" smtClean="0">
                <a:latin typeface="Segoe UI Light"/>
              </a:rPr>
              <a:t> </a:t>
            </a:r>
            <a:r>
              <a:rPr lang="fr-BE" sz="2000" kern="0" spc="20" dirty="0" err="1" smtClean="0">
                <a:latin typeface="Segoe UI Light"/>
              </a:rPr>
              <a:t>with</a:t>
            </a:r>
            <a:r>
              <a:rPr lang="fr-BE" sz="2000" kern="0" spc="20" dirty="0" smtClean="0">
                <a:latin typeface="Segoe UI Light"/>
              </a:rPr>
              <a:t> changes in </a:t>
            </a:r>
            <a:r>
              <a:rPr lang="fr-BE" sz="2000" kern="0" spc="20" dirty="0" err="1" smtClean="0">
                <a:latin typeface="Segoe UI Light"/>
              </a:rPr>
              <a:t>remote</a:t>
            </a:r>
            <a:r>
              <a:rPr lang="fr-BE" sz="2000" kern="0" spc="20" dirty="0" smtClean="0">
                <a:latin typeface="Segoe UI Light"/>
              </a:rPr>
              <a:t> </a:t>
            </a:r>
            <a:r>
              <a:rPr lang="fr-BE" sz="2000" kern="0" spc="20" dirty="0" err="1" smtClean="0">
                <a:latin typeface="Segoe UI Light"/>
              </a:rPr>
              <a:t>repository</a:t>
            </a:r>
            <a:endParaRPr lang="en-US" sz="2000" kern="0" spc="20" dirty="0">
              <a:latin typeface="Segoe UI Light"/>
            </a:endParaRPr>
          </a:p>
        </p:txBody>
      </p:sp>
    </p:spTree>
    <p:extLst>
      <p:ext uri="{BB962C8B-B14F-4D97-AF65-F5344CB8AC3E}">
        <p14:creationId xmlns:p14="http://schemas.microsoft.com/office/powerpoint/2010/main" val="7574281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Get</a:t>
            </a:r>
            <a:r>
              <a:rPr lang="fr-BE" dirty="0" smtClean="0"/>
              <a:t> Git commit </a:t>
            </a:r>
            <a:r>
              <a:rPr lang="fr-BE" dirty="0" err="1" smtClean="0"/>
              <a:t>history</a:t>
            </a:r>
            <a:endParaRPr lang="fr-BE" dirty="0" smtClean="0"/>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log</a:t>
            </a:r>
          </a:p>
        </p:txBody>
      </p:sp>
      <p:sp>
        <p:nvSpPr>
          <p:cNvPr id="7" name="Rectangle 6"/>
          <p:cNvSpPr/>
          <p:nvPr/>
        </p:nvSpPr>
        <p:spPr>
          <a:xfrm>
            <a:off x="1359851" y="1817631"/>
            <a:ext cx="9656445" cy="477054"/>
          </a:xfrm>
          <a:prstGeom prst="rect">
            <a:avLst/>
          </a:prstGeom>
        </p:spPr>
        <p:txBody>
          <a:bodyPr wrap="square">
            <a:spAutoFit/>
          </a:bodyPr>
          <a:lstStyle/>
          <a:p>
            <a:pPr lvl="0" defTabSz="914400">
              <a:lnSpc>
                <a:spcPct val="125000"/>
              </a:lnSpc>
            </a:pPr>
            <a:r>
              <a:rPr lang="en-US" sz="2000" dirty="0" smtClean="0"/>
              <a:t>You can study repository history using</a:t>
            </a:r>
            <a:endParaRPr lang="en-US" sz="2000" kern="0" spc="20" dirty="0">
              <a:latin typeface="Segoe UI Light"/>
            </a:endParaRPr>
          </a:p>
        </p:txBody>
      </p:sp>
      <p:sp>
        <p:nvSpPr>
          <p:cNvPr id="5" name="Rectangle 4"/>
          <p:cNvSpPr/>
          <p:nvPr/>
        </p:nvSpPr>
        <p:spPr bwMode="auto">
          <a:xfrm>
            <a:off x="1302139" y="5097462"/>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log -n p</a:t>
            </a:r>
          </a:p>
        </p:txBody>
      </p:sp>
      <p:sp>
        <p:nvSpPr>
          <p:cNvPr id="6" name="Rectangle 5"/>
          <p:cNvSpPr/>
          <p:nvPr/>
        </p:nvSpPr>
        <p:spPr>
          <a:xfrm>
            <a:off x="1302139" y="4097278"/>
            <a:ext cx="9656445" cy="477054"/>
          </a:xfrm>
          <a:prstGeom prst="rect">
            <a:avLst/>
          </a:prstGeom>
        </p:spPr>
        <p:txBody>
          <a:bodyPr wrap="square">
            <a:spAutoFit/>
          </a:bodyPr>
          <a:lstStyle/>
          <a:p>
            <a:pPr lvl="0" defTabSz="914400">
              <a:lnSpc>
                <a:spcPct val="125000"/>
              </a:lnSpc>
            </a:pPr>
            <a:r>
              <a:rPr lang="en-US" sz="2000" dirty="0" smtClean="0"/>
              <a:t>You can see last ‘p’ (p is a number) commits</a:t>
            </a:r>
            <a:endParaRPr lang="en-US" sz="2000" kern="0" spc="20" dirty="0">
              <a:latin typeface="Segoe UI Light"/>
            </a:endParaRPr>
          </a:p>
        </p:txBody>
      </p:sp>
    </p:spTree>
    <p:extLst>
      <p:ext uri="{BB962C8B-B14F-4D97-AF65-F5344CB8AC3E}">
        <p14:creationId xmlns:p14="http://schemas.microsoft.com/office/powerpoint/2010/main" val="388434255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smtClean="0"/>
              <a:t>Command : Check </a:t>
            </a:r>
            <a:r>
              <a:rPr lang="fr-BE" dirty="0" err="1" smtClean="0"/>
              <a:t>status</a:t>
            </a:r>
            <a:endParaRPr lang="fr-BE" dirty="0" smtClean="0"/>
          </a:p>
        </p:txBody>
      </p:sp>
      <p:sp>
        <p:nvSpPr>
          <p:cNvPr id="4" name="Rectangle 3"/>
          <p:cNvSpPr/>
          <p:nvPr/>
        </p:nvSpPr>
        <p:spPr bwMode="auto">
          <a:xfrm>
            <a:off x="1300956" y="3119095"/>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status</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7" name="Rectangle 6"/>
          <p:cNvSpPr/>
          <p:nvPr/>
        </p:nvSpPr>
        <p:spPr>
          <a:xfrm>
            <a:off x="1390014" y="1777194"/>
            <a:ext cx="9656445" cy="477054"/>
          </a:xfrm>
          <a:prstGeom prst="rect">
            <a:avLst/>
          </a:prstGeom>
        </p:spPr>
        <p:txBody>
          <a:bodyPr wrap="square">
            <a:spAutoFit/>
          </a:bodyPr>
          <a:lstStyle/>
          <a:p>
            <a:pPr lvl="0" defTabSz="914400">
              <a:lnSpc>
                <a:spcPct val="125000"/>
              </a:lnSpc>
            </a:pPr>
            <a:r>
              <a:rPr lang="en-US" sz="2000" kern="0" spc="20" dirty="0" err="1" smtClean="0">
                <a:latin typeface="Segoe UI Light"/>
              </a:rPr>
              <a:t>Git</a:t>
            </a:r>
            <a:r>
              <a:rPr lang="en-US" sz="2000" kern="0" spc="20" dirty="0">
                <a:latin typeface="Segoe UI Light"/>
              </a:rPr>
              <a:t>-status : Show the working tree status</a:t>
            </a:r>
          </a:p>
        </p:txBody>
      </p:sp>
    </p:spTree>
    <p:extLst>
      <p:ext uri="{BB962C8B-B14F-4D97-AF65-F5344CB8AC3E}">
        <p14:creationId xmlns:p14="http://schemas.microsoft.com/office/powerpoint/2010/main" val="368277485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smtClean="0"/>
              <a:t>Compare changes over time</a:t>
            </a:r>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show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commit_ID</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7" name="Rectangle 6"/>
          <p:cNvSpPr/>
          <p:nvPr/>
        </p:nvSpPr>
        <p:spPr>
          <a:xfrm>
            <a:off x="1359851" y="1817631"/>
            <a:ext cx="9656445" cy="438966"/>
          </a:xfrm>
          <a:prstGeom prst="rect">
            <a:avLst/>
          </a:prstGeom>
        </p:spPr>
        <p:txBody>
          <a:bodyPr wrap="square">
            <a:spAutoFit/>
          </a:bodyPr>
          <a:lstStyle/>
          <a:p>
            <a:pPr lvl="0" defTabSz="914400">
              <a:lnSpc>
                <a:spcPct val="125000"/>
              </a:lnSpc>
            </a:pPr>
            <a:r>
              <a:rPr lang="en-US" sz="2000" dirty="0" smtClean="0"/>
              <a:t>See changes in a commit</a:t>
            </a:r>
            <a:endParaRPr lang="en-US" sz="2000" kern="0" spc="20" dirty="0">
              <a:latin typeface="Segoe UI Light"/>
            </a:endParaRPr>
          </a:p>
        </p:txBody>
      </p:sp>
      <p:sp>
        <p:nvSpPr>
          <p:cNvPr id="5" name="Rectangle 4"/>
          <p:cNvSpPr/>
          <p:nvPr/>
        </p:nvSpPr>
        <p:spPr bwMode="auto">
          <a:xfrm>
            <a:off x="1302139" y="5097462"/>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diff</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[commit1_ID] [commit2_ID]</a:t>
            </a:r>
          </a:p>
        </p:txBody>
      </p:sp>
      <p:sp>
        <p:nvSpPr>
          <p:cNvPr id="6" name="Rectangle 5"/>
          <p:cNvSpPr/>
          <p:nvPr/>
        </p:nvSpPr>
        <p:spPr>
          <a:xfrm>
            <a:off x="1302139" y="4097278"/>
            <a:ext cx="9656445" cy="477054"/>
          </a:xfrm>
          <a:prstGeom prst="rect">
            <a:avLst/>
          </a:prstGeom>
        </p:spPr>
        <p:txBody>
          <a:bodyPr wrap="square">
            <a:spAutoFit/>
          </a:bodyPr>
          <a:lstStyle/>
          <a:p>
            <a:pPr lvl="0" defTabSz="914400">
              <a:lnSpc>
                <a:spcPct val="125000"/>
              </a:lnSpc>
            </a:pPr>
            <a:r>
              <a:rPr lang="en-US" sz="2000" dirty="0" smtClean="0"/>
              <a:t>And compare two commits using</a:t>
            </a:r>
            <a:endParaRPr lang="en-US" sz="2000" kern="0" spc="20" dirty="0">
              <a:latin typeface="Segoe UI Light"/>
            </a:endParaRPr>
          </a:p>
        </p:txBody>
      </p:sp>
    </p:spTree>
    <p:extLst>
      <p:ext uri="{BB962C8B-B14F-4D97-AF65-F5344CB8AC3E}">
        <p14:creationId xmlns:p14="http://schemas.microsoft.com/office/powerpoint/2010/main" val="8271750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Add</a:t>
            </a:r>
            <a:endParaRPr lang="fr-BE" dirty="0" smtClean="0"/>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add</a:t>
            </a:r>
            <a:r>
              <a:rPr lang="fr-BE" sz="3600" dirty="0">
                <a:solidFill>
                  <a:schemeClr val="bg1"/>
                </a:solidFill>
                <a:latin typeface="Consolas" panose="020B0609020204030204" pitchFamily="49" charset="0"/>
                <a:ea typeface="Segoe UI" pitchFamily="34" charset="0"/>
                <a:cs typeface="Consolas" panose="020B0609020204030204" pitchFamily="49" charset="0"/>
              </a:rPr>
              <a:t> </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filename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7" name="Rectangle 6"/>
          <p:cNvSpPr/>
          <p:nvPr/>
        </p:nvSpPr>
        <p:spPr>
          <a:xfrm>
            <a:off x="1359851" y="1817631"/>
            <a:ext cx="9656445" cy="438966"/>
          </a:xfrm>
          <a:prstGeom prst="rect">
            <a:avLst/>
          </a:prstGeom>
        </p:spPr>
        <p:txBody>
          <a:bodyPr wrap="square">
            <a:spAutoFit/>
          </a:bodyPr>
          <a:lstStyle/>
          <a:p>
            <a:pPr lvl="0" defTabSz="914400">
              <a:lnSpc>
                <a:spcPct val="125000"/>
              </a:lnSpc>
            </a:pPr>
            <a:r>
              <a:rPr lang="fr-BE" sz="2000" kern="0" spc="20" dirty="0" smtClean="0">
                <a:latin typeface="Segoe UI Light"/>
              </a:rPr>
              <a:t>Put files in stage</a:t>
            </a:r>
            <a:endParaRPr lang="en-US" sz="2000" kern="0" spc="20" dirty="0">
              <a:latin typeface="Segoe UI Light"/>
            </a:endParaRPr>
          </a:p>
        </p:txBody>
      </p:sp>
      <p:sp>
        <p:nvSpPr>
          <p:cNvPr id="5" name="Rectangle 4"/>
          <p:cNvSpPr/>
          <p:nvPr/>
        </p:nvSpPr>
        <p:spPr bwMode="auto">
          <a:xfrm>
            <a:off x="1302139" y="5097462"/>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add</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a:t>
            </a:r>
          </a:p>
        </p:txBody>
      </p:sp>
      <p:sp>
        <p:nvSpPr>
          <p:cNvPr id="6" name="Rectangle 5"/>
          <p:cNvSpPr/>
          <p:nvPr/>
        </p:nvSpPr>
        <p:spPr>
          <a:xfrm>
            <a:off x="1302139" y="4097278"/>
            <a:ext cx="9656445" cy="477054"/>
          </a:xfrm>
          <a:prstGeom prst="rect">
            <a:avLst/>
          </a:prstGeom>
        </p:spPr>
        <p:txBody>
          <a:bodyPr wrap="square">
            <a:spAutoFit/>
          </a:bodyPr>
          <a:lstStyle/>
          <a:p>
            <a:pPr lvl="0" defTabSz="914400">
              <a:lnSpc>
                <a:spcPct val="125000"/>
              </a:lnSpc>
            </a:pPr>
            <a:r>
              <a:rPr lang="fr-BE" sz="2000" kern="0" spc="20" dirty="0" err="1" smtClean="0">
                <a:latin typeface="Segoe UI Light"/>
              </a:rPr>
              <a:t>Add</a:t>
            </a:r>
            <a:r>
              <a:rPr lang="fr-BE" sz="2000" kern="0" spc="20" dirty="0" smtClean="0">
                <a:latin typeface="Segoe UI Light"/>
              </a:rPr>
              <a:t> all files </a:t>
            </a:r>
            <a:r>
              <a:rPr lang="fr-BE" sz="2000" kern="0" spc="20" dirty="0" err="1" smtClean="0">
                <a:latin typeface="Segoe UI Light"/>
              </a:rPr>
              <a:t>altered</a:t>
            </a:r>
            <a:r>
              <a:rPr lang="fr-BE" sz="2000" kern="0" spc="20" dirty="0" smtClean="0">
                <a:latin typeface="Segoe UI Light"/>
              </a:rPr>
              <a:t>, </a:t>
            </a:r>
            <a:r>
              <a:rPr lang="fr-BE" sz="2000" kern="0" spc="20" dirty="0" err="1" smtClean="0">
                <a:latin typeface="Segoe UI Light"/>
              </a:rPr>
              <a:t>added</a:t>
            </a:r>
            <a:r>
              <a:rPr lang="fr-BE" sz="2000" kern="0" spc="20" dirty="0">
                <a:latin typeface="Segoe UI Light"/>
              </a:rPr>
              <a:t> </a:t>
            </a:r>
            <a:r>
              <a:rPr lang="fr-BE" sz="2000" kern="0" spc="20" dirty="0" smtClean="0">
                <a:latin typeface="Segoe UI Light"/>
              </a:rPr>
              <a:t>&amp; </a:t>
            </a:r>
            <a:r>
              <a:rPr lang="fr-BE" sz="2000" kern="0" spc="20" dirty="0" err="1" smtClean="0">
                <a:latin typeface="Segoe UI Light"/>
              </a:rPr>
              <a:t>deletetion</a:t>
            </a:r>
            <a:r>
              <a:rPr lang="fr-BE" sz="2000" kern="0" spc="20" dirty="0" smtClean="0">
                <a:latin typeface="Segoe UI Light"/>
              </a:rPr>
              <a:t> </a:t>
            </a:r>
            <a:endParaRPr lang="en-US" sz="2000" kern="0" spc="20" dirty="0">
              <a:latin typeface="Segoe UI Light"/>
            </a:endParaRPr>
          </a:p>
        </p:txBody>
      </p:sp>
    </p:spTree>
    <p:extLst>
      <p:ext uri="{BB962C8B-B14F-4D97-AF65-F5344CB8AC3E}">
        <p14:creationId xmlns:p14="http://schemas.microsoft.com/office/powerpoint/2010/main" val="42575060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Navigating</a:t>
            </a:r>
            <a:r>
              <a:rPr lang="fr-BE" dirty="0" smtClean="0"/>
              <a:t> the </a:t>
            </a:r>
            <a:r>
              <a:rPr lang="fr-BE" dirty="0" err="1" smtClean="0"/>
              <a:t>tree</a:t>
            </a:r>
            <a:endParaRPr lang="fr-BE" dirty="0" smtClean="0"/>
          </a:p>
        </p:txBody>
      </p:sp>
      <p:sp>
        <p:nvSpPr>
          <p:cNvPr id="4" name="Rectangle 3"/>
          <p:cNvSpPr/>
          <p:nvPr/>
        </p:nvSpPr>
        <p:spPr bwMode="auto">
          <a:xfrm>
            <a:off x="1377748" y="2121763"/>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commit_ID</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7" name="Rectangle 6"/>
          <p:cNvSpPr/>
          <p:nvPr/>
        </p:nvSpPr>
        <p:spPr>
          <a:xfrm>
            <a:off x="1466807" y="1363662"/>
            <a:ext cx="9656445" cy="477054"/>
          </a:xfrm>
          <a:prstGeom prst="rect">
            <a:avLst/>
          </a:prstGeom>
        </p:spPr>
        <p:txBody>
          <a:bodyPr wrap="square">
            <a:spAutoFit/>
          </a:bodyPr>
          <a:lstStyle/>
          <a:p>
            <a:pPr lvl="0" defTabSz="914400">
              <a:lnSpc>
                <a:spcPct val="125000"/>
              </a:lnSpc>
            </a:pPr>
            <a:r>
              <a:rPr lang="en-US" sz="2000" dirty="0" smtClean="0"/>
              <a:t>Go to a specific commit</a:t>
            </a:r>
            <a:endParaRPr lang="en-US" sz="2000" kern="0" spc="20" dirty="0">
              <a:latin typeface="Segoe UI Light"/>
            </a:endParaRPr>
          </a:p>
        </p:txBody>
      </p:sp>
      <p:sp>
        <p:nvSpPr>
          <p:cNvPr id="5" name="Rectangle 4"/>
          <p:cNvSpPr/>
          <p:nvPr/>
        </p:nvSpPr>
        <p:spPr bwMode="auto">
          <a:xfrm>
            <a:off x="1377748" y="3917246"/>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branch_name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6" name="Rectangle 5"/>
          <p:cNvSpPr/>
          <p:nvPr/>
        </p:nvSpPr>
        <p:spPr>
          <a:xfrm>
            <a:off x="1466807" y="3159145"/>
            <a:ext cx="9656445" cy="477054"/>
          </a:xfrm>
          <a:prstGeom prst="rect">
            <a:avLst/>
          </a:prstGeom>
        </p:spPr>
        <p:txBody>
          <a:bodyPr wrap="square">
            <a:spAutoFit/>
          </a:bodyPr>
          <a:lstStyle/>
          <a:p>
            <a:pPr lvl="0" defTabSz="914400">
              <a:lnSpc>
                <a:spcPct val="125000"/>
              </a:lnSpc>
            </a:pPr>
            <a:r>
              <a:rPr lang="en-US" sz="2000" dirty="0" smtClean="0"/>
              <a:t>Go to a specific branch</a:t>
            </a:r>
            <a:endParaRPr lang="en-US" sz="2000" kern="0" spc="20" dirty="0">
              <a:latin typeface="Segoe UI Light"/>
            </a:endParaRPr>
          </a:p>
        </p:txBody>
      </p:sp>
      <p:sp>
        <p:nvSpPr>
          <p:cNvPr id="8" name="Rectangle 7"/>
          <p:cNvSpPr/>
          <p:nvPr/>
        </p:nvSpPr>
        <p:spPr bwMode="auto">
          <a:xfrm>
            <a:off x="1377748" y="571272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tag_name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9" name="Rectangle 8"/>
          <p:cNvSpPr/>
          <p:nvPr/>
        </p:nvSpPr>
        <p:spPr>
          <a:xfrm>
            <a:off x="1466807" y="4954628"/>
            <a:ext cx="9656445" cy="477054"/>
          </a:xfrm>
          <a:prstGeom prst="rect">
            <a:avLst/>
          </a:prstGeom>
        </p:spPr>
        <p:txBody>
          <a:bodyPr wrap="square">
            <a:spAutoFit/>
          </a:bodyPr>
          <a:lstStyle/>
          <a:p>
            <a:pPr lvl="0" defTabSz="914400">
              <a:lnSpc>
                <a:spcPct val="125000"/>
              </a:lnSpc>
            </a:pPr>
            <a:r>
              <a:rPr lang="en-US" sz="2000" dirty="0" smtClean="0"/>
              <a:t>Go to a specific tag</a:t>
            </a:r>
            <a:endParaRPr lang="en-US" sz="2000" kern="0" spc="20" dirty="0">
              <a:latin typeface="Segoe UI Light"/>
            </a:endParaRPr>
          </a:p>
        </p:txBody>
      </p:sp>
    </p:spTree>
    <p:extLst>
      <p:ext uri="{BB962C8B-B14F-4D97-AF65-F5344CB8AC3E}">
        <p14:creationId xmlns:p14="http://schemas.microsoft.com/office/powerpoint/2010/main" val="37437092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5400000" flipH="1">
            <a:off x="9702812" y="4311794"/>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p:cNvSpPr/>
          <p:nvPr/>
        </p:nvSpPr>
        <p:spPr bwMode="auto">
          <a:xfrm flipV="1">
            <a:off x="2170280" y="4492315"/>
            <a:ext cx="7600350"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flipV="1">
            <a:off x="9009571" y="4490340"/>
            <a:ext cx="777169" cy="86720"/>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flipV="1">
            <a:off x="7517838" y="4490342"/>
            <a:ext cx="114200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flipV="1">
            <a:off x="5756253" y="4490342"/>
            <a:ext cx="139458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flipV="1">
            <a:off x="4046481" y="4490342"/>
            <a:ext cx="1368681"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886" y="2228688"/>
            <a:ext cx="4538558" cy="4538558"/>
          </a:xfrm>
          <a:prstGeom prst="rect">
            <a:avLst/>
          </a:prstGeom>
        </p:spPr>
      </p:pic>
      <p:sp>
        <p:nvSpPr>
          <p:cNvPr id="9" name="Freeform 11"/>
          <p:cNvSpPr>
            <a:spLocks/>
          </p:cNvSpPr>
          <p:nvPr/>
        </p:nvSpPr>
        <p:spPr bwMode="auto">
          <a:xfrm>
            <a:off x="-13664" y="4497586"/>
            <a:ext cx="2350938" cy="2352557"/>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10" name="Rectangle 9"/>
          <p:cNvSpPr/>
          <p:nvPr/>
        </p:nvSpPr>
        <p:spPr bwMode="auto">
          <a:xfrm flipV="1">
            <a:off x="2511571" y="4490343"/>
            <a:ext cx="1200294" cy="86717"/>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8"/>
          <p:cNvSpPr txBox="1">
            <a:spLocks/>
          </p:cNvSpPr>
          <p:nvPr/>
        </p:nvSpPr>
        <p:spPr>
          <a:xfrm>
            <a:off x="280663" y="302807"/>
            <a:ext cx="12126254" cy="935842"/>
          </a:xfrm>
          <a:prstGeom prst="rect">
            <a:avLst/>
          </a:prstGeom>
          <a:ln>
            <a:noFill/>
          </a:ln>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4896" spc="-104">
              <a:gradFill>
                <a:gsLst>
                  <a:gs pos="0">
                    <a:srgbClr val="FFFFFF"/>
                  </a:gs>
                  <a:gs pos="100000">
                    <a:srgbClr val="FFFFFF"/>
                  </a:gs>
                </a:gsLst>
                <a:lin ang="5400000" scaled="0"/>
              </a:gradFill>
              <a:latin typeface="Segoe UI Light"/>
            </a:endParaRPr>
          </a:p>
        </p:txBody>
      </p:sp>
      <p:grpSp>
        <p:nvGrpSpPr>
          <p:cNvPr id="18" name="Group 17"/>
          <p:cNvGrpSpPr/>
          <p:nvPr/>
        </p:nvGrpSpPr>
        <p:grpSpPr>
          <a:xfrm>
            <a:off x="4620408" y="3095786"/>
            <a:ext cx="1906097" cy="1610134"/>
            <a:chOff x="3840480" y="3132339"/>
            <a:chExt cx="1868892" cy="1578706"/>
          </a:xfrm>
        </p:grpSpPr>
        <p:cxnSp>
          <p:nvCxnSpPr>
            <p:cNvPr id="20" name="Straight Connector 19"/>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19" name="TextBox 18"/>
            <p:cNvSpPr txBox="1"/>
            <p:nvPr/>
          </p:nvSpPr>
          <p:spPr>
            <a:xfrm>
              <a:off x="3840480" y="3132339"/>
              <a:ext cx="1868892" cy="336787"/>
            </a:xfrm>
            <a:prstGeom prst="rect">
              <a:avLst/>
            </a:prstGeom>
            <a:noFill/>
          </p:spPr>
          <p:txBody>
            <a:bodyPr wrap="square" rtlCol="0" anchor="ctr" anchorCtr="0">
              <a:spAutoFit/>
            </a:bodyPr>
            <a:lstStyle/>
            <a:p>
              <a:pPr algn="ctr" defTabSz="932597">
                <a:defRPr/>
              </a:pPr>
              <a:r>
                <a:rPr lang="fr-BE" sz="1632" kern="0" dirty="0" err="1" smtClean="0">
                  <a:gradFill>
                    <a:gsLst>
                      <a:gs pos="0">
                        <a:srgbClr val="FFFFFF"/>
                      </a:gs>
                      <a:gs pos="100000">
                        <a:srgbClr val="FFFFFF"/>
                      </a:gs>
                    </a:gsLst>
                    <a:lin ang="5400000" scaled="0"/>
                  </a:gradFill>
                  <a:latin typeface="Segoe UI"/>
                  <a:cs typeface="Arial" pitchFamily="34" charset="0"/>
                </a:rPr>
                <a:t>History</a:t>
              </a:r>
              <a:endParaRPr lang="en-US" sz="1632" kern="0" dirty="0">
                <a:gradFill>
                  <a:gsLst>
                    <a:gs pos="0">
                      <a:srgbClr val="FFFFFF"/>
                    </a:gs>
                    <a:gs pos="100000">
                      <a:srgbClr val="FFFFFF"/>
                    </a:gs>
                  </a:gsLst>
                  <a:lin ang="5400000" scaled="0"/>
                </a:gradFill>
                <a:latin typeface="Segoe UI"/>
                <a:cs typeface="Arial" pitchFamily="34" charset="0"/>
              </a:endParaRPr>
            </a:p>
          </p:txBody>
        </p:sp>
        <p:sp>
          <p:nvSpPr>
            <p:cNvPr id="21" name="Oval 20"/>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2751153" y="4332881"/>
            <a:ext cx="2245965" cy="1659538"/>
            <a:chOff x="2339395" y="4345288"/>
            <a:chExt cx="2202126" cy="1627146"/>
          </a:xfrm>
        </p:grpSpPr>
        <p:sp>
          <p:nvSpPr>
            <p:cNvPr id="23" name="TextBox 22"/>
            <p:cNvSpPr txBox="1"/>
            <p:nvPr/>
          </p:nvSpPr>
          <p:spPr>
            <a:xfrm>
              <a:off x="2339395" y="5635647"/>
              <a:ext cx="2202126" cy="336787"/>
            </a:xfrm>
            <a:prstGeom prst="rect">
              <a:avLst/>
            </a:prstGeom>
            <a:noFill/>
          </p:spPr>
          <p:txBody>
            <a:bodyPr wrap="square" rtlCol="0" anchor="ctr" anchorCtr="0">
              <a:spAutoFit/>
            </a:bodyPr>
            <a:lstStyle/>
            <a:p>
              <a:pPr algn="ctr" defTabSz="932597">
                <a:defRPr/>
              </a:pPr>
              <a:r>
                <a:rPr lang="fr-BE" sz="1632" kern="0" dirty="0" smtClean="0">
                  <a:gradFill>
                    <a:gsLst>
                      <a:gs pos="0">
                        <a:srgbClr val="FFFFFF"/>
                      </a:gs>
                      <a:gs pos="100000">
                        <a:srgbClr val="FFFFFF"/>
                      </a:gs>
                    </a:gsLst>
                    <a:lin ang="5400000" scaled="0"/>
                  </a:gradFill>
                  <a:latin typeface="Segoe UI"/>
                  <a:cs typeface="Arial" pitchFamily="34" charset="0"/>
                </a:rPr>
                <a:t>Version Control</a:t>
              </a:r>
              <a:endParaRPr lang="en-US" sz="1632" kern="0" dirty="0">
                <a:gradFill>
                  <a:gsLst>
                    <a:gs pos="0">
                      <a:srgbClr val="FFFFFF"/>
                    </a:gs>
                    <a:gs pos="100000">
                      <a:srgbClr val="FFFFFF"/>
                    </a:gs>
                  </a:gsLst>
                  <a:lin ang="5400000" scaled="0"/>
                </a:gradFill>
                <a:latin typeface="Segoe UI"/>
                <a:cs typeface="Arial" pitchFamily="34" charset="0"/>
              </a:endParaRPr>
            </a:p>
          </p:txBody>
        </p:sp>
        <p:cxnSp>
          <p:nvCxnSpPr>
            <p:cNvPr id="24" name="Straight Connector 23"/>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25" name="Oval 24"/>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Oval 25"/>
          <p:cNvSpPr/>
          <p:nvPr/>
        </p:nvSpPr>
        <p:spPr bwMode="auto">
          <a:xfrm>
            <a:off x="2086286" y="4321789"/>
            <a:ext cx="402193" cy="402193"/>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smtClean="0">
                <a:gradFill>
                  <a:gsLst>
                    <a:gs pos="0">
                      <a:srgbClr val="FFFFFF"/>
                    </a:gs>
                    <a:gs pos="100000">
                      <a:srgbClr val="FFFFFF"/>
                    </a:gs>
                  </a:gsLst>
                  <a:lin ang="5400000" scaled="0"/>
                </a:gradFill>
                <a:latin typeface="Segoe UI Light"/>
                <a:ea typeface="Segoe UI" pitchFamily="34" charset="0"/>
                <a:cs typeface="Segoe UI" pitchFamily="34" charset="0"/>
              </a:rPr>
              <a:t>1</a:t>
            </a:r>
            <a:endPar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7" name="Group 26"/>
          <p:cNvGrpSpPr/>
          <p:nvPr/>
        </p:nvGrpSpPr>
        <p:grpSpPr>
          <a:xfrm>
            <a:off x="6514102" y="4332881"/>
            <a:ext cx="1643920" cy="1618346"/>
            <a:chOff x="5882639" y="4345288"/>
            <a:chExt cx="1611833" cy="1586758"/>
          </a:xfrm>
        </p:grpSpPr>
        <p:cxnSp>
          <p:nvCxnSpPr>
            <p:cNvPr id="28" name="Straight Connector 27"/>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29" name="TextBox 28"/>
            <p:cNvSpPr txBox="1"/>
            <p:nvPr/>
          </p:nvSpPr>
          <p:spPr>
            <a:xfrm>
              <a:off x="5882639" y="5595259"/>
              <a:ext cx="1611833" cy="336787"/>
            </a:xfrm>
            <a:prstGeom prst="rect">
              <a:avLst/>
            </a:prstGeom>
            <a:noFill/>
          </p:spPr>
          <p:txBody>
            <a:bodyPr wrap="square" rtlCol="0" anchor="ctr" anchorCtr="0">
              <a:spAutoFit/>
            </a:bodyPr>
            <a:lstStyle/>
            <a:p>
              <a:pPr algn="ctr" defTabSz="932597">
                <a:defRPr/>
              </a:pPr>
              <a:r>
                <a:rPr lang="fr-BE" sz="1632" kern="0" dirty="0" err="1" smtClean="0">
                  <a:gradFill>
                    <a:gsLst>
                      <a:gs pos="0">
                        <a:srgbClr val="FFFFFF"/>
                      </a:gs>
                      <a:gs pos="100000">
                        <a:srgbClr val="FFFFFF"/>
                      </a:gs>
                    </a:gsLst>
                    <a:lin ang="5400000" scaled="0"/>
                  </a:gradFill>
                  <a:latin typeface="Segoe UI"/>
                  <a:cs typeface="Arial" pitchFamily="34" charset="0"/>
                </a:rPr>
                <a:t>Commands</a:t>
              </a:r>
              <a:endParaRPr lang="en-US" sz="1632" kern="0" dirty="0">
                <a:gradFill>
                  <a:gsLst>
                    <a:gs pos="0">
                      <a:srgbClr val="FFFFFF"/>
                    </a:gs>
                    <a:gs pos="100000">
                      <a:srgbClr val="FFFFFF"/>
                    </a:gs>
                  </a:gsLst>
                  <a:lin ang="5400000" scaled="0"/>
                </a:gradFill>
                <a:latin typeface="Segoe UI"/>
                <a:cs typeface="Arial" pitchFamily="34" charset="0"/>
              </a:endParaRPr>
            </a:p>
          </p:txBody>
        </p:sp>
        <p:sp>
          <p:nvSpPr>
            <p:cNvPr id="30" name="Oval 29"/>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8145617" y="3099245"/>
            <a:ext cx="1347095" cy="1606678"/>
            <a:chOff x="8310879" y="3135728"/>
            <a:chExt cx="1320801" cy="1575317"/>
          </a:xfrm>
        </p:grpSpPr>
        <p:cxnSp>
          <p:nvCxnSpPr>
            <p:cNvPr id="32" name="Straight Connector 31"/>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33" name="Oval 32"/>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8310879" y="3135728"/>
              <a:ext cx="1320801" cy="336787"/>
            </a:xfrm>
            <a:prstGeom prst="rect">
              <a:avLst/>
            </a:prstGeom>
            <a:noFill/>
          </p:spPr>
          <p:txBody>
            <a:bodyPr wrap="square" rtlCol="0" anchor="ctr" anchorCtr="0">
              <a:spAutoFit/>
            </a:bodyPr>
            <a:lstStyle/>
            <a:p>
              <a:pPr algn="ctr" defTabSz="932597">
                <a:defRPr/>
              </a:pPr>
              <a:r>
                <a:rPr lang="en-US" sz="1632" kern="0" dirty="0" smtClean="0">
                  <a:gradFill>
                    <a:gsLst>
                      <a:gs pos="0">
                        <a:srgbClr val="FFFFFF"/>
                      </a:gs>
                      <a:gs pos="100000">
                        <a:srgbClr val="FFFFFF"/>
                      </a:gs>
                    </a:gsLst>
                    <a:lin ang="5400000" scaled="0"/>
                  </a:gradFill>
                  <a:latin typeface="Segoe UI"/>
                  <a:cs typeface="Arial" pitchFamily="34" charset="0"/>
                </a:rPr>
                <a:t>Branching</a:t>
              </a:r>
              <a:endParaRPr lang="en-US" sz="1632" kern="0" dirty="0">
                <a:gradFill>
                  <a:gsLst>
                    <a:gs pos="0">
                      <a:srgbClr val="FFFFFF"/>
                    </a:gs>
                    <a:gs pos="100000">
                      <a:srgbClr val="FFFFFF"/>
                    </a:gs>
                  </a:gsLst>
                  <a:lin ang="5400000" scaled="0"/>
                </a:gradFill>
                <a:latin typeface="Segoe UI"/>
                <a:cs typeface="Arial" pitchFamily="34" charset="0"/>
              </a:endParaRPr>
            </a:p>
          </p:txBody>
        </p:sp>
      </p:grpSp>
      <p:sp>
        <p:nvSpPr>
          <p:cNvPr id="35" name="Rectangle 34"/>
          <p:cNvSpPr/>
          <p:nvPr/>
        </p:nvSpPr>
        <p:spPr>
          <a:xfrm>
            <a:off x="10239529" y="4309996"/>
            <a:ext cx="780983" cy="406265"/>
          </a:xfrm>
          <a:prstGeom prst="rect">
            <a:avLst/>
          </a:prstGeom>
        </p:spPr>
        <p:txBody>
          <a:bodyPr wrap="none">
            <a:spAutoFit/>
          </a:bodyPr>
          <a:lstStyle/>
          <a:p>
            <a:pPr defTabSz="951248"/>
            <a:r>
              <a:rPr lang="en-US" sz="2040" kern="0" dirty="0" smtClean="0">
                <a:gradFill>
                  <a:gsLst>
                    <a:gs pos="0">
                      <a:srgbClr val="FFFFFF"/>
                    </a:gs>
                    <a:gs pos="100000">
                      <a:srgbClr val="FFFFFF"/>
                    </a:gs>
                  </a:gsLst>
                  <a:lin ang="5400000" scaled="0"/>
                </a:gradFill>
                <a:latin typeface="Segoe UI Semilight"/>
                <a:cs typeface="Arial" pitchFamily="34" charset="0"/>
              </a:rPr>
              <a:t>More</a:t>
            </a:r>
            <a:endParaRPr lang="en-US" sz="2040" dirty="0">
              <a:gradFill>
                <a:gsLst>
                  <a:gs pos="0">
                    <a:srgbClr val="FFFFFF"/>
                  </a:gs>
                  <a:gs pos="100000">
                    <a:srgbClr val="FFFFFF"/>
                  </a:gs>
                </a:gsLst>
                <a:lin ang="5400000" scaled="0"/>
              </a:gradFill>
              <a:latin typeface="Segoe UI Semilight"/>
            </a:endParaRPr>
          </a:p>
        </p:txBody>
      </p:sp>
      <p:sp>
        <p:nvSpPr>
          <p:cNvPr id="38" name="Isosceles Triangle 37"/>
          <p:cNvSpPr/>
          <p:nvPr/>
        </p:nvSpPr>
        <p:spPr bwMode="auto">
          <a:xfrm rot="5400000" flipH="1">
            <a:off x="9698694" y="4304663"/>
            <a:ext cx="534302" cy="460604"/>
          </a:xfrm>
          <a:prstGeom prst="triangle">
            <a:avLst/>
          </a:prstGeom>
          <a:solidFill>
            <a:srgbClr val="0072C6"/>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smtClean="0">
                <a:solidFill>
                  <a:srgbClr val="FFFFFF"/>
                </a:solidFill>
                <a:latin typeface="Segoe UI Light"/>
              </a:rPr>
              <a:t>Our journey : the begin</a:t>
            </a:r>
            <a:endParaRPr lang="en-US" spc="-102" dirty="0">
              <a:solidFill>
                <a:srgbClr val="FFFFFF"/>
              </a:solidFill>
              <a:latin typeface="Segoe UI Light"/>
            </a:endParaRPr>
          </a:p>
        </p:txBody>
      </p:sp>
      <p:pic>
        <p:nvPicPr>
          <p:cNvPr id="42" name="Picture 41" descr="DevOpsGraphic_v6-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16575"/>
            <a:ext cx="1662254" cy="1476622"/>
          </a:xfrm>
          <a:prstGeom prst="rect">
            <a:avLst/>
          </a:prstGeom>
        </p:spPr>
      </p:pic>
    </p:spTree>
    <p:extLst>
      <p:ext uri="{BB962C8B-B14F-4D97-AF65-F5344CB8AC3E}">
        <p14:creationId xmlns:p14="http://schemas.microsoft.com/office/powerpoint/2010/main" val="3072647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500"/>
                                        <p:tgtEl>
                                          <p:spTgt spid="9"/>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5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26" grpId="0" animBg="1"/>
      <p:bldP spid="35" grpId="0"/>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smtClean="0"/>
              <a:t>Commit </a:t>
            </a:r>
            <a:r>
              <a:rPr lang="fr-BE" dirty="0" err="1" smtClean="0"/>
              <a:t>work</a:t>
            </a:r>
            <a:endParaRPr lang="fr-BE" dirty="0" smtClean="0"/>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commit –m "Commit message"</a:t>
            </a:r>
          </a:p>
        </p:txBody>
      </p:sp>
      <p:sp>
        <p:nvSpPr>
          <p:cNvPr id="7" name="Rectangle 6"/>
          <p:cNvSpPr/>
          <p:nvPr/>
        </p:nvSpPr>
        <p:spPr>
          <a:xfrm>
            <a:off x="1359851" y="1817631"/>
            <a:ext cx="9656445" cy="438966"/>
          </a:xfrm>
          <a:prstGeom prst="rect">
            <a:avLst/>
          </a:prstGeom>
        </p:spPr>
        <p:txBody>
          <a:bodyPr wrap="square">
            <a:spAutoFit/>
          </a:bodyPr>
          <a:lstStyle/>
          <a:p>
            <a:pPr defTabSz="914400">
              <a:lnSpc>
                <a:spcPct val="125000"/>
              </a:lnSpc>
            </a:pPr>
            <a:r>
              <a:rPr lang="fr-BE" sz="2000" dirty="0"/>
              <a:t>Commit </a:t>
            </a:r>
            <a:r>
              <a:rPr lang="fr-BE" sz="2000" dirty="0" err="1"/>
              <a:t>staged</a:t>
            </a:r>
            <a:r>
              <a:rPr lang="fr-BE" sz="2000" dirty="0"/>
              <a:t> files</a:t>
            </a:r>
            <a:endParaRPr lang="en-US" sz="2000" dirty="0"/>
          </a:p>
        </p:txBody>
      </p:sp>
    </p:spTree>
    <p:extLst>
      <p:ext uri="{BB962C8B-B14F-4D97-AF65-F5344CB8AC3E}">
        <p14:creationId xmlns:p14="http://schemas.microsoft.com/office/powerpoint/2010/main" val="29980620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Add</a:t>
            </a:r>
            <a:r>
              <a:rPr lang="fr-BE" dirty="0" smtClean="0"/>
              <a:t> Tags</a:t>
            </a:r>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tag –m "Commit message"</a:t>
            </a:r>
          </a:p>
        </p:txBody>
      </p:sp>
      <p:sp>
        <p:nvSpPr>
          <p:cNvPr id="7" name="Rectangle 6"/>
          <p:cNvSpPr/>
          <p:nvPr/>
        </p:nvSpPr>
        <p:spPr>
          <a:xfrm>
            <a:off x="1359851" y="1817631"/>
            <a:ext cx="9656445" cy="438966"/>
          </a:xfrm>
          <a:prstGeom prst="rect">
            <a:avLst/>
          </a:prstGeom>
        </p:spPr>
        <p:txBody>
          <a:bodyPr wrap="square">
            <a:spAutoFit/>
          </a:bodyPr>
          <a:lstStyle/>
          <a:p>
            <a:pPr defTabSz="914400">
              <a:lnSpc>
                <a:spcPct val="125000"/>
              </a:lnSpc>
            </a:pPr>
            <a:r>
              <a:rPr lang="en-US" sz="2000" dirty="0"/>
              <a:t>Specific points in history as being important</a:t>
            </a:r>
          </a:p>
        </p:txBody>
      </p:sp>
    </p:spTree>
    <p:extLst>
      <p:ext uri="{BB962C8B-B14F-4D97-AF65-F5344CB8AC3E}">
        <p14:creationId xmlns:p14="http://schemas.microsoft.com/office/powerpoint/2010/main" val="42898404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Reset, </a:t>
            </a:r>
            <a:r>
              <a:rPr lang="fr-BE" dirty="0" err="1" smtClean="0"/>
              <a:t>revert</a:t>
            </a:r>
            <a:r>
              <a:rPr lang="fr-BE" dirty="0" smtClean="0"/>
              <a:t>, undo </a:t>
            </a:r>
            <a:r>
              <a:rPr lang="fr-BE" dirty="0" err="1" smtClean="0"/>
              <a:t>mistakes</a:t>
            </a:r>
            <a:endParaRPr lang="en-US" dirty="0"/>
          </a:p>
        </p:txBody>
      </p:sp>
      <p:sp>
        <p:nvSpPr>
          <p:cNvPr id="3" name="Rectangle 2"/>
          <p:cNvSpPr/>
          <p:nvPr/>
        </p:nvSpPr>
        <p:spPr bwMode="auto">
          <a:xfrm>
            <a:off x="1220486" y="196936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reset HEAD~1 --hard</a:t>
            </a:r>
          </a:p>
        </p:txBody>
      </p:sp>
      <p:sp>
        <p:nvSpPr>
          <p:cNvPr id="4" name="Rectangle 3"/>
          <p:cNvSpPr/>
          <p:nvPr/>
        </p:nvSpPr>
        <p:spPr>
          <a:xfrm>
            <a:off x="1220486" y="1211262"/>
            <a:ext cx="9656445" cy="438966"/>
          </a:xfrm>
          <a:prstGeom prst="rect">
            <a:avLst/>
          </a:prstGeom>
        </p:spPr>
        <p:txBody>
          <a:bodyPr wrap="square">
            <a:spAutoFit/>
          </a:bodyPr>
          <a:lstStyle/>
          <a:p>
            <a:pPr defTabSz="914400">
              <a:lnSpc>
                <a:spcPct val="125000"/>
              </a:lnSpc>
            </a:pPr>
            <a:r>
              <a:rPr lang="fr-BE" sz="2000" dirty="0"/>
              <a:t>Undo </a:t>
            </a:r>
            <a:r>
              <a:rPr lang="fr-BE" sz="2000" dirty="0" err="1"/>
              <a:t>everything</a:t>
            </a:r>
            <a:r>
              <a:rPr lang="fr-BE" sz="2000" dirty="0"/>
              <a:t>!</a:t>
            </a:r>
            <a:endParaRPr lang="en-US" sz="2000" dirty="0"/>
          </a:p>
        </p:txBody>
      </p:sp>
      <p:sp>
        <p:nvSpPr>
          <p:cNvPr id="5" name="Rectangle 4"/>
          <p:cNvSpPr/>
          <p:nvPr/>
        </p:nvSpPr>
        <p:spPr bwMode="auto">
          <a:xfrm>
            <a:off x="1220486" y="3802946"/>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--&lt;</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filename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&gt;</a:t>
            </a:r>
          </a:p>
        </p:txBody>
      </p:sp>
      <p:sp>
        <p:nvSpPr>
          <p:cNvPr id="6" name="Rectangle 5"/>
          <p:cNvSpPr/>
          <p:nvPr/>
        </p:nvSpPr>
        <p:spPr>
          <a:xfrm>
            <a:off x="1220486" y="3044841"/>
            <a:ext cx="9656445" cy="438966"/>
          </a:xfrm>
          <a:prstGeom prst="rect">
            <a:avLst/>
          </a:prstGeom>
        </p:spPr>
        <p:txBody>
          <a:bodyPr wrap="square">
            <a:spAutoFit/>
          </a:bodyPr>
          <a:lstStyle/>
          <a:p>
            <a:pPr defTabSz="914400">
              <a:lnSpc>
                <a:spcPct val="125000"/>
              </a:lnSpc>
            </a:pPr>
            <a:r>
              <a:rPr lang="fr-BE" sz="2000" dirty="0"/>
              <a:t>Undo a single file</a:t>
            </a:r>
            <a:endParaRPr lang="en-US" sz="2000" dirty="0"/>
          </a:p>
        </p:txBody>
      </p:sp>
      <p:sp>
        <p:nvSpPr>
          <p:cNvPr id="7" name="Rectangle 6"/>
          <p:cNvSpPr/>
          <p:nvPr/>
        </p:nvSpPr>
        <p:spPr bwMode="auto">
          <a:xfrm>
            <a:off x="1161591" y="563652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revert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&lt;</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commithash</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&gt;</a:t>
            </a:r>
          </a:p>
        </p:txBody>
      </p:sp>
      <p:sp>
        <p:nvSpPr>
          <p:cNvPr id="8" name="Rectangle 7"/>
          <p:cNvSpPr/>
          <p:nvPr/>
        </p:nvSpPr>
        <p:spPr>
          <a:xfrm>
            <a:off x="1220486" y="4878420"/>
            <a:ext cx="9656445" cy="438966"/>
          </a:xfrm>
          <a:prstGeom prst="rect">
            <a:avLst/>
          </a:prstGeom>
        </p:spPr>
        <p:txBody>
          <a:bodyPr wrap="square">
            <a:spAutoFit/>
          </a:bodyPr>
          <a:lstStyle/>
          <a:p>
            <a:pPr defTabSz="914400">
              <a:lnSpc>
                <a:spcPct val="125000"/>
              </a:lnSpc>
            </a:pPr>
            <a:r>
              <a:rPr lang="fr-BE" sz="2000" dirty="0" err="1"/>
              <a:t>Rollback</a:t>
            </a:r>
            <a:endParaRPr lang="en-US" sz="2000" dirty="0"/>
          </a:p>
        </p:txBody>
      </p:sp>
    </p:spTree>
    <p:extLst>
      <p:ext uri="{BB962C8B-B14F-4D97-AF65-F5344CB8AC3E}">
        <p14:creationId xmlns:p14="http://schemas.microsoft.com/office/powerpoint/2010/main" val="37720176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smtClean="0"/>
              <a:t>Branching</a:t>
            </a:r>
            <a:r>
              <a:rPr lang="fr-BE" dirty="0" smtClean="0"/>
              <a:t> &amp; </a:t>
            </a:r>
            <a:r>
              <a:rPr lang="fr-BE" dirty="0" err="1" smtClean="0"/>
              <a:t>Merging</a:t>
            </a:r>
            <a:endParaRPr lang="en-US" dirty="0"/>
          </a:p>
        </p:txBody>
      </p:sp>
      <p:sp>
        <p:nvSpPr>
          <p:cNvPr id="4" name="Text Placeholder 3"/>
          <p:cNvSpPr>
            <a:spLocks noGrp="1"/>
          </p:cNvSpPr>
          <p:nvPr>
            <p:ph type="body" sz="quarter" idx="10"/>
          </p:nvPr>
        </p:nvSpPr>
        <p:spPr>
          <a:xfrm>
            <a:off x="274638" y="2072265"/>
            <a:ext cx="5943599" cy="1520416"/>
          </a:xfrm>
        </p:spPr>
        <p:txBody>
          <a:bodyPr/>
          <a:lstStyle/>
          <a:p>
            <a:endParaRPr lang="fr-BE" dirty="0"/>
          </a:p>
          <a:p>
            <a:endParaRPr lang="fr-BE" dirty="0" smtClean="0"/>
          </a:p>
          <a:p>
            <a:r>
              <a:rPr lang="fr-BE" dirty="0" smtClean="0"/>
              <a:t>Open </a:t>
            </a:r>
            <a:r>
              <a:rPr lang="fr-BE" dirty="0" err="1" smtClean="0"/>
              <a:t>your</a:t>
            </a:r>
            <a:r>
              <a:rPr lang="fr-BE" dirty="0" smtClean="0"/>
              <a:t> </a:t>
            </a:r>
            <a:r>
              <a:rPr lang="fr-BE" dirty="0" err="1" smtClean="0"/>
              <a:t>eyes</a:t>
            </a:r>
            <a:endParaRPr lang="en-US" dirty="0"/>
          </a:p>
        </p:txBody>
      </p:sp>
    </p:spTree>
    <p:extLst>
      <p:ext uri="{BB962C8B-B14F-4D97-AF65-F5344CB8AC3E}">
        <p14:creationId xmlns:p14="http://schemas.microsoft.com/office/powerpoint/2010/main" val="55731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a:t>Start a new </a:t>
            </a:r>
            <a:r>
              <a:rPr lang="fr-BE" dirty="0" err="1"/>
              <a:t>branch</a:t>
            </a:r>
            <a:endParaRPr lang="fr-BE" dirty="0" smtClean="0"/>
          </a:p>
        </p:txBody>
      </p:sp>
      <p:sp>
        <p:nvSpPr>
          <p:cNvPr id="4" name="Rectangle 3"/>
          <p:cNvSpPr/>
          <p:nvPr/>
        </p:nvSpPr>
        <p:spPr bwMode="auto">
          <a:xfrm>
            <a:off x="1036638" y="1439862"/>
            <a:ext cx="7543799" cy="23622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fr-BE" sz="3600" dirty="0">
                <a:solidFill>
                  <a:schemeClr val="bg1"/>
                </a:solidFill>
                <a:latin typeface="Consolas" panose="020B0609020204030204" pitchFamily="49" charset="0"/>
                <a:cs typeface="Consolas" panose="020B0609020204030204" pitchFamily="49" charset="0"/>
              </a:rPr>
              <a:t>&gt; git </a:t>
            </a:r>
            <a:r>
              <a:rPr lang="fr-BE" sz="3600" dirty="0" err="1">
                <a:solidFill>
                  <a:schemeClr val="bg1"/>
                </a:solidFill>
                <a:latin typeface="Consolas" panose="020B0609020204030204" pitchFamily="49" charset="0"/>
                <a:cs typeface="Consolas" panose="020B0609020204030204" pitchFamily="49" charset="0"/>
              </a:rPr>
              <a:t>branch</a:t>
            </a:r>
            <a:r>
              <a:rPr lang="fr-BE" sz="3600" dirty="0">
                <a:solidFill>
                  <a:schemeClr val="bg1"/>
                </a:solidFill>
                <a:latin typeface="Consolas" panose="020B0609020204030204" pitchFamily="49" charset="0"/>
                <a:cs typeface="Consolas" panose="020B0609020204030204" pitchFamily="49" charset="0"/>
              </a:rPr>
              <a:t> iss53</a:t>
            </a:r>
          </a:p>
          <a:p>
            <a:endParaRPr lang="fr-BE" sz="3600" dirty="0">
              <a:solidFill>
                <a:schemeClr val="bg1"/>
              </a:solidFill>
              <a:latin typeface="Consolas" panose="020B0609020204030204" pitchFamily="49" charset="0"/>
              <a:cs typeface="Consolas" panose="020B0609020204030204" pitchFamily="49" charset="0"/>
            </a:endParaRPr>
          </a:p>
          <a:p>
            <a:r>
              <a:rPr lang="fr-BE" sz="3600" dirty="0">
                <a:solidFill>
                  <a:schemeClr val="bg1"/>
                </a:solidFill>
                <a:latin typeface="Consolas" panose="020B0609020204030204" pitchFamily="49" charset="0"/>
                <a:cs typeface="Consolas" panose="020B0609020204030204" pitchFamily="49" charset="0"/>
              </a:rPr>
              <a:t>&gt; git </a:t>
            </a:r>
            <a:r>
              <a:rPr lang="fr-BE" sz="3600" dirty="0" err="1">
                <a:solidFill>
                  <a:schemeClr val="bg1"/>
                </a:solidFill>
                <a:latin typeface="Consolas" panose="020B0609020204030204" pitchFamily="49" charset="0"/>
                <a:cs typeface="Consolas" panose="020B0609020204030204" pitchFamily="49" charset="0"/>
              </a:rPr>
              <a:t>checkout</a:t>
            </a:r>
            <a:r>
              <a:rPr lang="fr-BE" sz="3600" dirty="0">
                <a:solidFill>
                  <a:schemeClr val="bg1"/>
                </a:solidFill>
                <a:latin typeface="Consolas" panose="020B0609020204030204" pitchFamily="49" charset="0"/>
                <a:cs typeface="Consolas" panose="020B0609020204030204" pitchFamily="49" charset="0"/>
              </a:rPr>
              <a:t> iss53</a:t>
            </a:r>
          </a:p>
          <a:p>
            <a:r>
              <a:rPr lang="fr-BE" sz="3600" dirty="0" err="1">
                <a:solidFill>
                  <a:schemeClr val="bg1"/>
                </a:solidFill>
                <a:latin typeface="Consolas" panose="020B0609020204030204" pitchFamily="49" charset="0"/>
                <a:cs typeface="Consolas" panose="020B0609020204030204" pitchFamily="49" charset="0"/>
              </a:rPr>
              <a:t>Switched</a:t>
            </a:r>
            <a:r>
              <a:rPr lang="fr-BE" sz="3600" dirty="0">
                <a:solidFill>
                  <a:schemeClr val="bg1"/>
                </a:solidFill>
                <a:latin typeface="Consolas" panose="020B0609020204030204" pitchFamily="49" charset="0"/>
                <a:cs typeface="Consolas" panose="020B0609020204030204" pitchFamily="49" charset="0"/>
              </a:rPr>
              <a:t> to </a:t>
            </a:r>
            <a:r>
              <a:rPr lang="fr-BE" sz="3600" dirty="0" err="1">
                <a:solidFill>
                  <a:schemeClr val="bg1"/>
                </a:solidFill>
                <a:latin typeface="Consolas" panose="020B0609020204030204" pitchFamily="49" charset="0"/>
                <a:cs typeface="Consolas" panose="020B0609020204030204" pitchFamily="49" charset="0"/>
              </a:rPr>
              <a:t>branch</a:t>
            </a:r>
            <a:r>
              <a:rPr lang="fr-BE" sz="3600" dirty="0">
                <a:solidFill>
                  <a:schemeClr val="bg1"/>
                </a:solidFill>
                <a:latin typeface="Consolas" panose="020B0609020204030204" pitchFamily="49" charset="0"/>
                <a:cs typeface="Consolas" panose="020B0609020204030204" pitchFamily="49" charset="0"/>
              </a:rPr>
              <a:t> 'iss53'</a:t>
            </a:r>
            <a:endParaRPr lang="en-US" sz="3600" dirty="0">
              <a:solidFill>
                <a:schemeClr val="bg1"/>
              </a:solidFill>
              <a:latin typeface="Consolas" panose="020B0609020204030204" pitchFamily="49" charset="0"/>
              <a:cs typeface="Consolas" panose="020B0609020204030204" pitchFamily="49" charset="0"/>
            </a:endParaRPr>
          </a:p>
        </p:txBody>
      </p:sp>
      <p:pic>
        <p:nvPicPr>
          <p:cNvPr id="5" name="Picture 2" descr="Creating a new branch poi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7" y="2620962"/>
            <a:ext cx="762000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6213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0503639" cy="917575"/>
          </a:xfrm>
        </p:spPr>
        <p:txBody>
          <a:bodyPr/>
          <a:lstStyle/>
          <a:p>
            <a:r>
              <a:rPr lang="fr-BE" dirty="0" err="1" smtClean="0"/>
              <a:t>Work</a:t>
            </a:r>
            <a:r>
              <a:rPr lang="fr-BE" dirty="0" smtClean="0"/>
              <a:t> on </a:t>
            </a:r>
            <a:r>
              <a:rPr lang="fr-BE" dirty="0" err="1" smtClean="0"/>
              <a:t>my</a:t>
            </a:r>
            <a:r>
              <a:rPr lang="fr-BE" dirty="0" smtClean="0"/>
              <a:t> new </a:t>
            </a:r>
            <a:r>
              <a:rPr lang="fr-BE" dirty="0" err="1" smtClean="0"/>
              <a:t>branch</a:t>
            </a:r>
            <a:endParaRPr lang="en-US" dirty="0"/>
          </a:p>
        </p:txBody>
      </p:sp>
      <p:pic>
        <p:nvPicPr>
          <p:cNvPr id="2052" name="Picture 4" descr="The `iss53` branch has moved forward with your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73" y="3186395"/>
            <a:ext cx="10363729" cy="2797811"/>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p:cNvSpPr/>
          <p:nvPr/>
        </p:nvSpPr>
        <p:spPr>
          <a:xfrm>
            <a:off x="10778278" y="4973885"/>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
        <p:nvSpPr>
          <p:cNvPr id="7" name="TextBox 6"/>
          <p:cNvSpPr txBox="1"/>
          <p:nvPr/>
        </p:nvSpPr>
        <p:spPr>
          <a:xfrm>
            <a:off x="621824" y="1554339"/>
            <a:ext cx="9223719" cy="896940"/>
          </a:xfrm>
          <a:prstGeom prst="rect">
            <a:avLst/>
          </a:prstGeom>
          <a:solidFill>
            <a:schemeClr val="tx1"/>
          </a:solidFill>
        </p:spPr>
        <p:txBody>
          <a:bodyPr wrap="square" lIns="111026" tIns="55513" rIns="111026" bIns="55513" rtlCol="0">
            <a:spAutoFit/>
          </a:bodyPr>
          <a:lstStyle/>
          <a:p>
            <a:r>
              <a:rPr lang="fr-BE" sz="1700" dirty="0">
                <a:solidFill>
                  <a:schemeClr val="bg1"/>
                </a:solidFill>
                <a:latin typeface="Consolas" panose="020B0609020204030204" pitchFamily="49" charset="0"/>
                <a:cs typeface="Consolas" panose="020B0609020204030204" pitchFamily="49" charset="0"/>
              </a:rPr>
              <a:t>&gt; git commit –m "</a:t>
            </a:r>
            <a:r>
              <a:rPr lang="fr-BE" sz="1700" dirty="0" err="1">
                <a:solidFill>
                  <a:schemeClr val="bg1"/>
                </a:solidFill>
                <a:latin typeface="Consolas" panose="020B0609020204030204" pitchFamily="49" charset="0"/>
                <a:cs typeface="Consolas" panose="020B0609020204030204" pitchFamily="49" charset="0"/>
              </a:rPr>
              <a:t>Added</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some</a:t>
            </a:r>
            <a:r>
              <a:rPr lang="fr-BE" sz="1700" dirty="0">
                <a:solidFill>
                  <a:schemeClr val="bg1"/>
                </a:solidFill>
                <a:latin typeface="Consolas" panose="020B0609020204030204" pitchFamily="49" charset="0"/>
                <a:cs typeface="Consolas" panose="020B0609020204030204" pitchFamily="49" charset="0"/>
              </a:rPr>
              <a:t> more </a:t>
            </a:r>
            <a:r>
              <a:rPr lang="fr-BE" sz="1700" dirty="0" err="1">
                <a:solidFill>
                  <a:schemeClr val="bg1"/>
                </a:solidFill>
                <a:latin typeface="Consolas" panose="020B0609020204030204" pitchFamily="49" charset="0"/>
                <a:cs typeface="Consolas" panose="020B0609020204030204" pitchFamily="49" charset="0"/>
              </a:rPr>
              <a:t>readme</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crap</a:t>
            </a:r>
            <a:r>
              <a:rPr lang="fr-BE" sz="1700" dirty="0">
                <a:solidFill>
                  <a:schemeClr val="bg1"/>
                </a:solidFill>
                <a:latin typeface="Consolas" panose="020B0609020204030204" pitchFamily="49" charset="0"/>
                <a:cs typeface="Consolas" panose="020B0609020204030204" pitchFamily="49" charset="0"/>
              </a:rPr>
              <a:t>"</a:t>
            </a:r>
          </a:p>
          <a:p>
            <a:r>
              <a:rPr lang="fr-BE" sz="1700" dirty="0">
                <a:solidFill>
                  <a:schemeClr val="bg1"/>
                </a:solidFill>
                <a:latin typeface="Consolas" panose="020B0609020204030204" pitchFamily="49" charset="0"/>
                <a:cs typeface="Consolas" panose="020B0609020204030204" pitchFamily="49" charset="0"/>
              </a:rPr>
              <a:t>[iss53 f38e672] </a:t>
            </a:r>
            <a:r>
              <a:rPr lang="fr-BE" sz="1700" dirty="0" err="1">
                <a:solidFill>
                  <a:schemeClr val="bg1"/>
                </a:solidFill>
                <a:latin typeface="Consolas" panose="020B0609020204030204" pitchFamily="49" charset="0"/>
                <a:cs typeface="Consolas" panose="020B0609020204030204" pitchFamily="49" charset="0"/>
              </a:rPr>
              <a:t>Added</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some</a:t>
            </a:r>
            <a:r>
              <a:rPr lang="fr-BE" sz="1700" dirty="0">
                <a:solidFill>
                  <a:schemeClr val="bg1"/>
                </a:solidFill>
                <a:latin typeface="Consolas" panose="020B0609020204030204" pitchFamily="49" charset="0"/>
                <a:cs typeface="Consolas" panose="020B0609020204030204" pitchFamily="49" charset="0"/>
              </a:rPr>
              <a:t> more </a:t>
            </a:r>
            <a:r>
              <a:rPr lang="fr-BE" sz="1700" dirty="0" err="1">
                <a:solidFill>
                  <a:schemeClr val="bg1"/>
                </a:solidFill>
                <a:latin typeface="Consolas" panose="020B0609020204030204" pitchFamily="49" charset="0"/>
                <a:cs typeface="Consolas" panose="020B0609020204030204" pitchFamily="49" charset="0"/>
              </a:rPr>
              <a:t>readme</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crap</a:t>
            </a:r>
            <a:r>
              <a:rPr lang="fr-BE" sz="1700" dirty="0">
                <a:solidFill>
                  <a:schemeClr val="bg1"/>
                </a:solidFill>
                <a:latin typeface="Consolas" panose="020B0609020204030204" pitchFamily="49" charset="0"/>
                <a:cs typeface="Consolas" panose="020B0609020204030204" pitchFamily="49" charset="0"/>
              </a:rPr>
              <a:t>!</a:t>
            </a:r>
          </a:p>
          <a:p>
            <a:r>
              <a:rPr lang="fr-BE" sz="1700" dirty="0">
                <a:solidFill>
                  <a:schemeClr val="bg1"/>
                </a:solidFill>
                <a:latin typeface="Consolas" panose="020B0609020204030204" pitchFamily="49" charset="0"/>
                <a:cs typeface="Consolas" panose="020B0609020204030204" pitchFamily="49" charset="0"/>
              </a:rPr>
              <a:t> 1 file </a:t>
            </a:r>
            <a:r>
              <a:rPr lang="fr-BE" sz="1700" dirty="0" err="1">
                <a:solidFill>
                  <a:schemeClr val="bg1"/>
                </a:solidFill>
                <a:latin typeface="Consolas" panose="020B0609020204030204" pitchFamily="49" charset="0"/>
                <a:cs typeface="Consolas" panose="020B0609020204030204" pitchFamily="49" charset="0"/>
              </a:rPr>
              <a:t>changed</a:t>
            </a:r>
            <a:r>
              <a:rPr lang="fr-BE" sz="1700" dirty="0">
                <a:solidFill>
                  <a:schemeClr val="bg1"/>
                </a:solidFill>
                <a:latin typeface="Consolas" panose="020B0609020204030204" pitchFamily="49" charset="0"/>
                <a:cs typeface="Consolas" panose="020B0609020204030204" pitchFamily="49" charset="0"/>
              </a:rPr>
              <a:t>, 3 insertions(+), 1 </a:t>
            </a:r>
            <a:r>
              <a:rPr lang="fr-BE" sz="1700" dirty="0" err="1">
                <a:solidFill>
                  <a:schemeClr val="bg1"/>
                </a:solidFill>
                <a:latin typeface="Consolas" panose="020B0609020204030204" pitchFamily="49" charset="0"/>
                <a:cs typeface="Consolas" panose="020B0609020204030204" pitchFamily="49" charset="0"/>
              </a:rPr>
              <a:t>deletion</a:t>
            </a:r>
            <a:r>
              <a:rPr lang="fr-BE" sz="17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6539803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it b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969" y="1304706"/>
            <a:ext cx="2590932" cy="1942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639" y="295274"/>
            <a:ext cx="11332738" cy="917575"/>
          </a:xfrm>
        </p:spPr>
        <p:txBody>
          <a:bodyPr/>
          <a:lstStyle/>
          <a:p>
            <a:pPr algn="ctr"/>
            <a:r>
              <a:rPr lang="fr-BE" dirty="0" smtClean="0"/>
              <a:t>Houston </a:t>
            </a:r>
            <a:r>
              <a:rPr lang="fr-BE" dirty="0" err="1" smtClean="0"/>
              <a:t>we</a:t>
            </a:r>
            <a:r>
              <a:rPr lang="fr-BE" dirty="0" smtClean="0"/>
              <a:t> have a </a:t>
            </a:r>
            <a:r>
              <a:rPr lang="fr-BE" dirty="0" err="1" smtClean="0"/>
              <a:t>problem</a:t>
            </a:r>
            <a:r>
              <a:rPr lang="fr-BE" dirty="0" smtClean="0"/>
              <a:t>!</a:t>
            </a:r>
            <a:endParaRPr lang="en-US" dirty="0"/>
          </a:p>
        </p:txBody>
      </p:sp>
      <p:sp>
        <p:nvSpPr>
          <p:cNvPr id="12" name="TextBox 11"/>
          <p:cNvSpPr txBox="1"/>
          <p:nvPr/>
        </p:nvSpPr>
        <p:spPr>
          <a:xfrm>
            <a:off x="67800" y="1243471"/>
            <a:ext cx="8430458" cy="3513041"/>
          </a:xfrm>
          <a:prstGeom prst="rect">
            <a:avLst/>
          </a:prstGeom>
          <a:solidFill>
            <a:schemeClr val="tx1"/>
          </a:solidFill>
        </p:spPr>
        <p:txBody>
          <a:bodyPr wrap="square" lIns="111026" tIns="55513" rIns="111026" bIns="55513" rtlCol="0">
            <a:spAutoFit/>
          </a:bodyPr>
          <a:lstStyle/>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checkout</a:t>
            </a:r>
            <a:r>
              <a:rPr lang="fr-BE" sz="1700" dirty="0">
                <a:solidFill>
                  <a:schemeClr val="bg1"/>
                </a:solidFill>
                <a:latin typeface="Consolas" panose="020B0609020204030204" pitchFamily="49" charset="0"/>
                <a:cs typeface="Consolas" panose="020B0609020204030204" pitchFamily="49" charset="0"/>
              </a:rPr>
              <a:t> master</a:t>
            </a:r>
          </a:p>
          <a:p>
            <a:r>
              <a:rPr lang="fr-BE" sz="1700" dirty="0" err="1">
                <a:solidFill>
                  <a:schemeClr val="bg1"/>
                </a:solidFill>
                <a:latin typeface="Consolas" panose="020B0609020204030204" pitchFamily="49" charset="0"/>
                <a:cs typeface="Consolas" panose="020B0609020204030204" pitchFamily="49" charset="0"/>
              </a:rPr>
              <a:t>Switched</a:t>
            </a:r>
            <a:r>
              <a:rPr lang="fr-BE" sz="1700" dirty="0">
                <a:solidFill>
                  <a:schemeClr val="bg1"/>
                </a:solidFill>
                <a:latin typeface="Consolas" panose="020B0609020204030204" pitchFamily="49" charset="0"/>
                <a:cs typeface="Consolas" panose="020B0609020204030204" pitchFamily="49" charset="0"/>
              </a:rPr>
              <a:t> to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'master'</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endParaRPr lang="fr-BE" sz="1700" dirty="0">
              <a:solidFill>
                <a:schemeClr val="bg1"/>
              </a:solidFill>
              <a:latin typeface="Consolas" panose="020B0609020204030204" pitchFamily="49" charset="0"/>
              <a:cs typeface="Consolas" panose="020B0609020204030204" pitchFamily="49" charset="0"/>
            </a:endParaRP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checkout</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Switched</a:t>
            </a:r>
            <a:r>
              <a:rPr lang="fr-BE" sz="1700" dirty="0">
                <a:solidFill>
                  <a:schemeClr val="bg1"/>
                </a:solidFill>
                <a:latin typeface="Consolas" panose="020B0609020204030204" pitchFamily="49" charset="0"/>
                <a:cs typeface="Consolas" panose="020B0609020204030204" pitchFamily="49" charset="0"/>
              </a:rPr>
              <a:t> to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r>
              <a:rPr lang="fr-BE" sz="1700" dirty="0">
                <a:solidFill>
                  <a:schemeClr val="bg1"/>
                </a:solidFill>
                <a:latin typeface="Consolas" panose="020B0609020204030204" pitchFamily="49" charset="0"/>
                <a:cs typeface="Consolas" panose="020B0609020204030204" pitchFamily="49" charset="0"/>
              </a:rPr>
              <a:t>‘</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commit –m "</a:t>
            </a:r>
            <a:r>
              <a:rPr lang="fr-BE" sz="1700" dirty="0" err="1">
                <a:solidFill>
                  <a:schemeClr val="bg1"/>
                </a:solidFill>
                <a:latin typeface="Consolas" panose="020B0609020204030204" pitchFamily="49" charset="0"/>
                <a:cs typeface="Consolas" panose="020B0609020204030204" pitchFamily="49" charset="0"/>
              </a:rPr>
              <a:t>Killed</a:t>
            </a:r>
            <a:r>
              <a:rPr lang="fr-BE" sz="1700" dirty="0">
                <a:solidFill>
                  <a:schemeClr val="bg1"/>
                </a:solidFill>
                <a:latin typeface="Consolas" panose="020B0609020204030204" pitchFamily="49" charset="0"/>
                <a:cs typeface="Consolas" panose="020B0609020204030204" pitchFamily="49" charset="0"/>
              </a:rPr>
              <a:t> the bug!!!"</a:t>
            </a:r>
          </a:p>
          <a:p>
            <a:r>
              <a:rPr lang="fr-BE" sz="1700" dirty="0">
                <a:solidFill>
                  <a:schemeClr val="bg1"/>
                </a:solidFill>
                <a:latin typeface="Consolas" panose="020B0609020204030204" pitchFamily="49" charset="0"/>
                <a:cs typeface="Consolas" panose="020B0609020204030204" pitchFamily="49" charset="0"/>
              </a:rPr>
              <a:t>[</a:t>
            </a:r>
            <a:r>
              <a:rPr lang="fr-BE" sz="1700" dirty="0" err="1">
                <a:solidFill>
                  <a:schemeClr val="bg1"/>
                </a:solidFill>
                <a:latin typeface="Consolas" panose="020B0609020204030204" pitchFamily="49" charset="0"/>
                <a:cs typeface="Consolas" panose="020B0609020204030204" pitchFamily="49" charset="0"/>
              </a:rPr>
              <a:t>hotfix</a:t>
            </a:r>
            <a:r>
              <a:rPr lang="fr-BE" sz="1700" dirty="0">
                <a:solidFill>
                  <a:schemeClr val="bg1"/>
                </a:solidFill>
                <a:latin typeface="Consolas" panose="020B0609020204030204" pitchFamily="49" charset="0"/>
                <a:cs typeface="Consolas" panose="020B0609020204030204" pitchFamily="49" charset="0"/>
              </a:rPr>
              <a:t> 3b5b0a5] </a:t>
            </a:r>
            <a:r>
              <a:rPr lang="fr-BE" sz="1700" dirty="0" err="1">
                <a:solidFill>
                  <a:schemeClr val="bg1"/>
                </a:solidFill>
                <a:latin typeface="Consolas" panose="020B0609020204030204" pitchFamily="49" charset="0"/>
                <a:cs typeface="Consolas" panose="020B0609020204030204" pitchFamily="49" charset="0"/>
              </a:rPr>
              <a:t>Killed</a:t>
            </a:r>
            <a:r>
              <a:rPr lang="fr-BE" sz="1700" dirty="0">
                <a:solidFill>
                  <a:schemeClr val="bg1"/>
                </a:solidFill>
                <a:latin typeface="Consolas" panose="020B0609020204030204" pitchFamily="49" charset="0"/>
                <a:cs typeface="Consolas" panose="020B0609020204030204" pitchFamily="49" charset="0"/>
              </a:rPr>
              <a:t> the bug!!!</a:t>
            </a:r>
          </a:p>
          <a:p>
            <a:r>
              <a:rPr lang="fr-BE" sz="1700" dirty="0">
                <a:solidFill>
                  <a:schemeClr val="bg1"/>
                </a:solidFill>
                <a:latin typeface="Consolas" panose="020B0609020204030204" pitchFamily="49" charset="0"/>
                <a:cs typeface="Consolas" panose="020B0609020204030204" pitchFamily="49" charset="0"/>
              </a:rPr>
              <a:t> 1 file </a:t>
            </a:r>
            <a:r>
              <a:rPr lang="fr-BE" sz="1700" dirty="0" err="1">
                <a:solidFill>
                  <a:schemeClr val="bg1"/>
                </a:solidFill>
                <a:latin typeface="Consolas" panose="020B0609020204030204" pitchFamily="49" charset="0"/>
                <a:cs typeface="Consolas" panose="020B0609020204030204" pitchFamily="49" charset="0"/>
              </a:rPr>
              <a:t>changed</a:t>
            </a:r>
            <a:r>
              <a:rPr lang="fr-BE" sz="1700" dirty="0">
                <a:solidFill>
                  <a:schemeClr val="bg1"/>
                </a:solidFill>
                <a:latin typeface="Consolas" panose="020B0609020204030204" pitchFamily="49" charset="0"/>
                <a:cs typeface="Consolas" panose="020B0609020204030204" pitchFamily="49" charset="0"/>
              </a:rPr>
              <a:t>, 3 insertions(+), 1 </a:t>
            </a:r>
            <a:r>
              <a:rPr lang="fr-BE" sz="1700" dirty="0" err="1">
                <a:solidFill>
                  <a:schemeClr val="bg1"/>
                </a:solidFill>
                <a:latin typeface="Consolas" panose="020B0609020204030204" pitchFamily="49" charset="0"/>
                <a:cs typeface="Consolas" panose="020B0609020204030204" pitchFamily="49" charset="0"/>
              </a:rPr>
              <a:t>deletion</a:t>
            </a:r>
            <a:r>
              <a:rPr lang="fr-BE" sz="1700" dirty="0">
                <a:solidFill>
                  <a:schemeClr val="bg1"/>
                </a:solidFill>
                <a:latin typeface="Consolas" panose="020B0609020204030204" pitchFamily="49" charset="0"/>
                <a:cs typeface="Consolas" panose="020B0609020204030204" pitchFamily="49" charset="0"/>
              </a:rPr>
              <a:t>(-)</a:t>
            </a:r>
          </a:p>
        </p:txBody>
      </p:sp>
      <p:pic>
        <p:nvPicPr>
          <p:cNvPr id="3083" name="Picture 11" descr="Hotfix branch based on `ma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7" y="3878262"/>
            <a:ext cx="10363729" cy="3116263"/>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a:xfrm>
            <a:off x="11436905" y="3648583"/>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3486830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582398" cy="917575"/>
          </a:xfrm>
        </p:spPr>
        <p:txBody>
          <a:bodyPr/>
          <a:lstStyle/>
          <a:p>
            <a:pPr algn="ctr"/>
            <a:r>
              <a:rPr lang="fr-BE" dirty="0" smtClean="0"/>
              <a:t>The </a:t>
            </a:r>
            <a:r>
              <a:rPr lang="fr-BE" dirty="0" err="1" smtClean="0"/>
              <a:t>fast</a:t>
            </a:r>
            <a:r>
              <a:rPr lang="fr-BE" dirty="0" smtClean="0"/>
              <a:t> </a:t>
            </a:r>
            <a:r>
              <a:rPr lang="fr-BE" dirty="0" err="1" smtClean="0"/>
              <a:t>forward</a:t>
            </a:r>
            <a:endParaRPr lang="en-US" dirty="0"/>
          </a:p>
        </p:txBody>
      </p:sp>
      <p:pic>
        <p:nvPicPr>
          <p:cNvPr id="4100" name="Picture 4" descr="`master` is fast-forwarded to `hotf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501" y="2176074"/>
            <a:ext cx="10363729" cy="4663017"/>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p:cNvSpPr/>
          <p:nvPr/>
        </p:nvSpPr>
        <p:spPr>
          <a:xfrm>
            <a:off x="10881916" y="206644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
        <p:nvSpPr>
          <p:cNvPr id="8" name="TextBox 7"/>
          <p:cNvSpPr txBox="1"/>
          <p:nvPr/>
        </p:nvSpPr>
        <p:spPr>
          <a:xfrm>
            <a:off x="275074" y="1435335"/>
            <a:ext cx="8430458" cy="2204991"/>
          </a:xfrm>
          <a:prstGeom prst="rect">
            <a:avLst/>
          </a:prstGeom>
          <a:solidFill>
            <a:schemeClr val="tx1"/>
          </a:solidFill>
        </p:spPr>
        <p:txBody>
          <a:bodyPr wrap="square" lIns="111026" tIns="55513" rIns="111026" bIns="55513" rtlCol="0">
            <a:spAutoFit/>
          </a:bodyPr>
          <a:lstStyle/>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checkout</a:t>
            </a:r>
            <a:r>
              <a:rPr lang="fr-BE" sz="1700" dirty="0">
                <a:solidFill>
                  <a:schemeClr val="bg1"/>
                </a:solidFill>
                <a:latin typeface="Consolas" panose="020B0609020204030204" pitchFamily="49" charset="0"/>
                <a:cs typeface="Consolas" panose="020B0609020204030204" pitchFamily="49" charset="0"/>
              </a:rPr>
              <a:t> master</a:t>
            </a:r>
          </a:p>
          <a:p>
            <a:r>
              <a:rPr lang="fr-BE" sz="1700" dirty="0" err="1">
                <a:solidFill>
                  <a:schemeClr val="bg1"/>
                </a:solidFill>
                <a:latin typeface="Consolas" panose="020B0609020204030204" pitchFamily="49" charset="0"/>
                <a:cs typeface="Consolas" panose="020B0609020204030204" pitchFamily="49" charset="0"/>
              </a:rPr>
              <a:t>Switched</a:t>
            </a:r>
            <a:r>
              <a:rPr lang="fr-BE" sz="1700" dirty="0">
                <a:solidFill>
                  <a:schemeClr val="bg1"/>
                </a:solidFill>
                <a:latin typeface="Consolas" panose="020B0609020204030204" pitchFamily="49" charset="0"/>
                <a:cs typeface="Consolas" panose="020B0609020204030204" pitchFamily="49" charset="0"/>
              </a:rPr>
              <a:t> to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'master'</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merge</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Updating</a:t>
            </a:r>
            <a:r>
              <a:rPr lang="fr-BE" sz="1700" dirty="0">
                <a:solidFill>
                  <a:schemeClr val="bg1"/>
                </a:solidFill>
                <a:latin typeface="Consolas" panose="020B0609020204030204" pitchFamily="49" charset="0"/>
                <a:cs typeface="Consolas" panose="020B0609020204030204" pitchFamily="49" charset="0"/>
              </a:rPr>
              <a:t> a66356d..3b5b0a5</a:t>
            </a:r>
          </a:p>
          <a:p>
            <a:r>
              <a:rPr lang="fr-BE" sz="1700" dirty="0" err="1">
                <a:solidFill>
                  <a:schemeClr val="bg1"/>
                </a:solidFill>
                <a:latin typeface="Consolas" panose="020B0609020204030204" pitchFamily="49" charset="0"/>
                <a:cs typeface="Consolas" panose="020B0609020204030204" pitchFamily="49" charset="0"/>
              </a:rPr>
              <a:t>Fast-forward</a:t>
            </a:r>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 readme.txt | 4 +++-</a:t>
            </a:r>
          </a:p>
          <a:p>
            <a:r>
              <a:rPr lang="fr-BE" sz="1700" dirty="0">
                <a:solidFill>
                  <a:schemeClr val="bg1"/>
                </a:solidFill>
                <a:latin typeface="Consolas" panose="020B0609020204030204" pitchFamily="49" charset="0"/>
                <a:cs typeface="Consolas" panose="020B0609020204030204" pitchFamily="49" charset="0"/>
              </a:rPr>
              <a:t> 1 file </a:t>
            </a:r>
            <a:r>
              <a:rPr lang="fr-BE" sz="1700" dirty="0" err="1">
                <a:solidFill>
                  <a:schemeClr val="bg1"/>
                </a:solidFill>
                <a:latin typeface="Consolas" panose="020B0609020204030204" pitchFamily="49" charset="0"/>
                <a:cs typeface="Consolas" panose="020B0609020204030204" pitchFamily="49" charset="0"/>
              </a:rPr>
              <a:t>changed</a:t>
            </a:r>
            <a:r>
              <a:rPr lang="fr-BE" sz="1700" dirty="0">
                <a:solidFill>
                  <a:schemeClr val="bg1"/>
                </a:solidFill>
                <a:latin typeface="Consolas" panose="020B0609020204030204" pitchFamily="49" charset="0"/>
                <a:cs typeface="Consolas" panose="020B0609020204030204" pitchFamily="49" charset="0"/>
              </a:rPr>
              <a:t>, 3 insertions(+), 1 </a:t>
            </a:r>
            <a:r>
              <a:rPr lang="fr-BE" sz="1700" dirty="0" err="1">
                <a:solidFill>
                  <a:schemeClr val="bg1"/>
                </a:solidFill>
                <a:latin typeface="Consolas" panose="020B0609020204030204" pitchFamily="49" charset="0"/>
                <a:cs typeface="Consolas" panose="020B0609020204030204" pitchFamily="49" charset="0"/>
              </a:rPr>
              <a:t>deletion</a:t>
            </a:r>
            <a:r>
              <a:rPr lang="fr-BE" sz="17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03588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0515598" cy="917575"/>
          </a:xfrm>
        </p:spPr>
        <p:txBody>
          <a:bodyPr/>
          <a:lstStyle/>
          <a:p>
            <a:pPr algn="ctr"/>
            <a:r>
              <a:rPr lang="fr-BE" dirty="0" err="1" smtClean="0"/>
              <a:t>Now</a:t>
            </a:r>
            <a:r>
              <a:rPr lang="fr-BE" dirty="0" smtClean="0"/>
              <a:t> </a:t>
            </a:r>
            <a:r>
              <a:rPr lang="fr-BE" dirty="0" err="1" smtClean="0"/>
              <a:t>that</a:t>
            </a:r>
            <a:r>
              <a:rPr lang="fr-BE" dirty="0" smtClean="0"/>
              <a:t> the bug </a:t>
            </a:r>
            <a:r>
              <a:rPr lang="fr-BE" dirty="0" err="1" smtClean="0"/>
              <a:t>is</a:t>
            </a:r>
            <a:r>
              <a:rPr lang="fr-BE" dirty="0" smtClean="0"/>
              <a:t> gone</a:t>
            </a:r>
            <a:endParaRPr lang="en-US" dirty="0"/>
          </a:p>
        </p:txBody>
      </p:sp>
      <p:pic>
        <p:nvPicPr>
          <p:cNvPr id="4" name="Picture 2" descr="Work continues on `is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22" y="2982388"/>
            <a:ext cx="10363729" cy="3701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8187" y="1564023"/>
            <a:ext cx="10272050" cy="1220106"/>
          </a:xfrm>
          <a:prstGeom prst="rect">
            <a:avLst/>
          </a:prstGeom>
          <a:solidFill>
            <a:schemeClr val="tx1"/>
          </a:solidFill>
        </p:spPr>
        <p:txBody>
          <a:bodyPr wrap="square" lIns="111026" tIns="55513" rIns="111026" bIns="55513" rtlCol="0">
            <a:spAutoFit/>
          </a:bodyPr>
          <a:lstStyle/>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branch -d hotfix</a:t>
            </a:r>
          </a:p>
          <a:p>
            <a:r>
              <a:rPr lang="en-US" sz="3600" dirty="0">
                <a:solidFill>
                  <a:schemeClr val="bg1"/>
                </a:solidFill>
                <a:latin typeface="Consolas" panose="020B0609020204030204" pitchFamily="49" charset="0"/>
                <a:cs typeface="Consolas" panose="020B0609020204030204" pitchFamily="49" charset="0"/>
              </a:rPr>
              <a:t>Deleted branch hotfix (was 3b5b0a5).</a:t>
            </a:r>
          </a:p>
        </p:txBody>
      </p:sp>
      <p:sp>
        <p:nvSpPr>
          <p:cNvPr id="6" name="5-Point Star 5"/>
          <p:cNvSpPr/>
          <p:nvPr/>
        </p:nvSpPr>
        <p:spPr>
          <a:xfrm>
            <a:off x="9120082" y="3574980"/>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395823620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073" y="373062"/>
            <a:ext cx="11352637" cy="917575"/>
          </a:xfrm>
        </p:spPr>
        <p:txBody>
          <a:bodyPr>
            <a:normAutofit/>
          </a:bodyPr>
          <a:lstStyle/>
          <a:p>
            <a:pPr algn="ctr"/>
            <a:r>
              <a:rPr lang="fr-BE" dirty="0" err="1" smtClean="0"/>
              <a:t>Let’s</a:t>
            </a:r>
            <a:r>
              <a:rPr lang="fr-BE" dirty="0" smtClean="0"/>
              <a:t> </a:t>
            </a:r>
            <a:r>
              <a:rPr lang="fr-BE" dirty="0" err="1" smtClean="0"/>
              <a:t>complete</a:t>
            </a:r>
            <a:r>
              <a:rPr lang="fr-BE" dirty="0" smtClean="0"/>
              <a:t> iss53</a:t>
            </a:r>
            <a:endParaRPr lang="en-US" dirty="0"/>
          </a:p>
        </p:txBody>
      </p:sp>
      <p:pic>
        <p:nvPicPr>
          <p:cNvPr id="5124" name="Picture 4" descr="Work continues on `is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22" y="2875528"/>
            <a:ext cx="10363729" cy="37012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5074" y="1435335"/>
            <a:ext cx="8430458" cy="2204991"/>
          </a:xfrm>
          <a:prstGeom prst="rect">
            <a:avLst/>
          </a:prstGeom>
          <a:solidFill>
            <a:schemeClr val="tx1"/>
          </a:solidFill>
        </p:spPr>
        <p:txBody>
          <a:bodyPr wrap="square" lIns="111026" tIns="55513" rIns="111026" bIns="55513" rtlCol="0">
            <a:spAutoFit/>
          </a:bodyPr>
          <a:lstStyle/>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checkout iss53</a:t>
            </a:r>
          </a:p>
          <a:p>
            <a:r>
              <a:rPr lang="en-US" sz="1700" dirty="0">
                <a:solidFill>
                  <a:schemeClr val="bg1"/>
                </a:solidFill>
                <a:latin typeface="Consolas" panose="020B0609020204030204" pitchFamily="49" charset="0"/>
                <a:cs typeface="Consolas" panose="020B0609020204030204" pitchFamily="49" charset="0"/>
              </a:rPr>
              <a:t>Switched to branch 'iss53‘</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a:t>
            </a:r>
          </a:p>
          <a:p>
            <a:endParaRPr lang="fr-BE"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&gt;git commit -m "completed my work"</a:t>
            </a:r>
          </a:p>
          <a:p>
            <a:r>
              <a:rPr lang="en-US" sz="1700" dirty="0">
                <a:solidFill>
                  <a:schemeClr val="bg1"/>
                </a:solidFill>
                <a:latin typeface="Consolas" panose="020B0609020204030204" pitchFamily="49" charset="0"/>
                <a:cs typeface="Consolas" panose="020B0609020204030204" pitchFamily="49" charset="0"/>
              </a:rPr>
              <a:t>[iss53 7ddb8c7] completed my work</a:t>
            </a:r>
          </a:p>
          <a:p>
            <a:r>
              <a:rPr lang="en-US" sz="1700" dirty="0">
                <a:solidFill>
                  <a:schemeClr val="bg1"/>
                </a:solidFill>
                <a:latin typeface="Consolas" panose="020B0609020204030204" pitchFamily="49" charset="0"/>
                <a:cs typeface="Consolas" panose="020B0609020204030204" pitchFamily="49" charset="0"/>
              </a:rPr>
              <a:t> 1 file changed, 2 insertions(+), 1 deletion(-)</a:t>
            </a:r>
            <a:endParaRPr lang="fr-BE" sz="1700" dirty="0">
              <a:solidFill>
                <a:schemeClr val="bg1"/>
              </a:solidFill>
              <a:latin typeface="Consolas" panose="020B0609020204030204" pitchFamily="49" charset="0"/>
              <a:cs typeface="Consolas" panose="020B0609020204030204" pitchFamily="49" charset="0"/>
            </a:endParaRPr>
          </a:p>
        </p:txBody>
      </p:sp>
      <p:sp>
        <p:nvSpPr>
          <p:cNvPr id="7" name="5-Point Star 6"/>
          <p:cNvSpPr/>
          <p:nvPr/>
        </p:nvSpPr>
        <p:spPr>
          <a:xfrm>
            <a:off x="11264981" y="575105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83812672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16200000" flipV="1">
            <a:off x="5447959" y="4389663"/>
            <a:ext cx="4809883"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572" y="-2428444"/>
            <a:ext cx="4538558" cy="4538558"/>
          </a:xfrm>
          <a:prstGeom prst="rect">
            <a:avLst/>
          </a:prstGeom>
        </p:spPr>
      </p:pic>
      <p:sp>
        <p:nvSpPr>
          <p:cNvPr id="5" name="Freeform 9"/>
          <p:cNvSpPr>
            <a:spLocks/>
          </p:cNvSpPr>
          <p:nvPr/>
        </p:nvSpPr>
        <p:spPr bwMode="auto">
          <a:xfrm>
            <a:off x="5471857" y="-159546"/>
            <a:ext cx="2350938" cy="2352557"/>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404040"/>
              </a:solidFill>
              <a:latin typeface="Segoe UI"/>
            </a:endParaRPr>
          </a:p>
        </p:txBody>
      </p:sp>
      <p:sp>
        <p:nvSpPr>
          <p:cNvPr id="6" name="Rectangle 5"/>
          <p:cNvSpPr/>
          <p:nvPr/>
        </p:nvSpPr>
        <p:spPr bwMode="auto">
          <a:xfrm rot="5400000" flipV="1">
            <a:off x="7683888" y="6352988"/>
            <a:ext cx="336950" cy="73583"/>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rot="5400000" flipV="1">
            <a:off x="7645028" y="5621153"/>
            <a:ext cx="414668" cy="73584"/>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rot="5400000" flipV="1">
            <a:off x="7651504" y="4843982"/>
            <a:ext cx="401716" cy="73585"/>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rot="5400000" flipV="1">
            <a:off x="7641788" y="4070050"/>
            <a:ext cx="421146" cy="73586"/>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rot="5400000" flipV="1">
            <a:off x="7645025" y="3302594"/>
            <a:ext cx="414671" cy="73587"/>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rot="5400000" flipV="1">
            <a:off x="7632071" y="2525424"/>
            <a:ext cx="440578" cy="73588"/>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7668257" y="2760383"/>
            <a:ext cx="3579180" cy="373038"/>
            <a:chOff x="7474852" y="2819939"/>
            <a:chExt cx="3509318" cy="365757"/>
          </a:xfrm>
        </p:grpSpPr>
        <p:cxnSp>
          <p:nvCxnSpPr>
            <p:cNvPr id="13" name="Straight Connector 12"/>
            <p:cNvCxnSpPr/>
            <p:nvPr/>
          </p:nvCxnSpPr>
          <p:spPr>
            <a:xfrm rot="16200000">
              <a:off x="8269160" y="2654943"/>
              <a:ext cx="0" cy="695750"/>
            </a:xfrm>
            <a:prstGeom prst="line">
              <a:avLst/>
            </a:prstGeom>
            <a:noFill/>
            <a:ln w="38100" cap="rnd" cmpd="sng" algn="ctr">
              <a:solidFill>
                <a:srgbClr val="CA2424"/>
              </a:solidFill>
              <a:prstDash val="sysDot"/>
              <a:headEnd type="none"/>
              <a:tailEnd type="oval"/>
            </a:ln>
            <a:effectLst/>
          </p:spPr>
        </p:cxnSp>
        <p:sp>
          <p:nvSpPr>
            <p:cNvPr id="14" name="TextBox 13"/>
            <p:cNvSpPr txBox="1"/>
            <p:nvPr/>
          </p:nvSpPr>
          <p:spPr>
            <a:xfrm>
              <a:off x="8792706" y="2840817"/>
              <a:ext cx="2191464" cy="324000"/>
            </a:xfrm>
            <a:prstGeom prst="rect">
              <a:avLst/>
            </a:prstGeom>
            <a:noFill/>
          </p:spPr>
          <p:txBody>
            <a:bodyPr wrap="square" lIns="0" tIns="0" rIns="0" bIns="0" rtlCol="0" anchor="ctr" anchorCtr="0">
              <a:noAutofit/>
            </a:bodyPr>
            <a:lstStyle/>
            <a:p>
              <a:pPr defTabSz="932597">
                <a:defRPr/>
              </a:pPr>
              <a:r>
                <a:rPr lang="fr-BE" sz="1632" kern="0" dirty="0" err="1" smtClean="0">
                  <a:gradFill>
                    <a:gsLst>
                      <a:gs pos="31858">
                        <a:srgbClr val="FFFFFF"/>
                      </a:gs>
                      <a:gs pos="83000">
                        <a:srgbClr val="FFFFFF"/>
                      </a:gs>
                    </a:gsLst>
                    <a:lin ang="5400000" scaled="1"/>
                  </a:gradFill>
                  <a:latin typeface="Segoe UI"/>
                  <a:cs typeface="Arial" pitchFamily="34" charset="0"/>
                </a:rPr>
                <a:t>Branching</a:t>
              </a:r>
              <a:r>
                <a:rPr lang="fr-BE" sz="1632" kern="0" dirty="0" smtClean="0">
                  <a:gradFill>
                    <a:gsLst>
                      <a:gs pos="31858">
                        <a:srgbClr val="FFFFFF"/>
                      </a:gs>
                      <a:gs pos="83000">
                        <a:srgbClr val="FFFFFF"/>
                      </a:gs>
                    </a:gsLst>
                    <a:lin ang="5400000" scaled="1"/>
                  </a:gradFill>
                  <a:latin typeface="Segoe UI"/>
                  <a:cs typeface="Arial" pitchFamily="34" charset="0"/>
                </a:rPr>
                <a:t> &amp; </a:t>
              </a:r>
              <a:r>
                <a:rPr lang="fr-BE" sz="1632" kern="0" dirty="0" err="1" smtClean="0">
                  <a:gradFill>
                    <a:gsLst>
                      <a:gs pos="31858">
                        <a:srgbClr val="FFFFFF"/>
                      </a:gs>
                      <a:gs pos="83000">
                        <a:srgbClr val="FFFFFF"/>
                      </a:gs>
                    </a:gsLst>
                    <a:lin ang="5400000" scaled="1"/>
                  </a:gradFill>
                  <a:latin typeface="Segoe UI"/>
                  <a:cs typeface="Arial" pitchFamily="34" charset="0"/>
                </a:rPr>
                <a:t>Merging</a:t>
              </a:r>
              <a:endParaRPr lang="en-US" sz="1632" kern="0" dirty="0">
                <a:gradFill>
                  <a:gsLst>
                    <a:gs pos="31858">
                      <a:srgbClr val="FFFFFF"/>
                    </a:gs>
                    <a:gs pos="83000">
                      <a:srgbClr val="FFFFFF"/>
                    </a:gs>
                  </a:gsLst>
                  <a:lin ang="5400000" scaled="1"/>
                </a:gradFill>
                <a:latin typeface="Segoe UI"/>
                <a:cs typeface="Arial" pitchFamily="34" charset="0"/>
              </a:endParaRPr>
            </a:p>
          </p:txBody>
        </p:sp>
        <p:sp>
          <p:nvSpPr>
            <p:cNvPr id="15" name="Oval 14"/>
            <p:cNvSpPr/>
            <p:nvPr/>
          </p:nvSpPr>
          <p:spPr bwMode="auto">
            <a:xfrm rot="16200000">
              <a:off x="7474852" y="2819939"/>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nvGrpSpPr>
          <p:cNvPr id="16" name="Group 15"/>
          <p:cNvGrpSpPr/>
          <p:nvPr/>
        </p:nvGrpSpPr>
        <p:grpSpPr>
          <a:xfrm>
            <a:off x="5758269" y="3534723"/>
            <a:ext cx="2283025" cy="373038"/>
            <a:chOff x="5602146" y="3575467"/>
            <a:chExt cx="2238463" cy="365757"/>
          </a:xfrm>
        </p:grpSpPr>
        <p:cxnSp>
          <p:nvCxnSpPr>
            <p:cNvPr id="17" name="Straight Connector 16"/>
            <p:cNvCxnSpPr/>
            <p:nvPr/>
          </p:nvCxnSpPr>
          <p:spPr>
            <a:xfrm rot="5400000" flipH="1">
              <a:off x="7211738" y="3410470"/>
              <a:ext cx="0" cy="695750"/>
            </a:xfrm>
            <a:prstGeom prst="line">
              <a:avLst/>
            </a:prstGeom>
            <a:noFill/>
            <a:ln w="38100" cap="rnd" cmpd="sng" algn="ctr">
              <a:solidFill>
                <a:srgbClr val="CA2424"/>
              </a:solidFill>
              <a:prstDash val="sysDot"/>
              <a:headEnd type="none"/>
              <a:tailEnd type="oval"/>
            </a:ln>
            <a:effectLst/>
          </p:spPr>
        </p:cxnSp>
        <p:sp>
          <p:nvSpPr>
            <p:cNvPr id="18" name="Oval 17"/>
            <p:cNvSpPr/>
            <p:nvPr/>
          </p:nvSpPr>
          <p:spPr bwMode="auto">
            <a:xfrm rot="16200000">
              <a:off x="7474852" y="357546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sp>
          <p:nvSpPr>
            <p:cNvPr id="19" name="TextBox 18"/>
            <p:cNvSpPr txBox="1"/>
            <p:nvPr/>
          </p:nvSpPr>
          <p:spPr>
            <a:xfrm>
              <a:off x="5602146" y="3584770"/>
              <a:ext cx="1103391" cy="324000"/>
            </a:xfrm>
            <a:prstGeom prst="rect">
              <a:avLst/>
            </a:prstGeom>
            <a:noFill/>
          </p:spPr>
          <p:txBody>
            <a:bodyPr wrap="square" lIns="0" tIns="0" rIns="0" bIns="0" rtlCol="0" anchor="ctr" anchorCtr="0">
              <a:noAutofit/>
            </a:bodyPr>
            <a:lstStyle/>
            <a:p>
              <a:pPr algn="r" defTabSz="932597">
                <a:defRPr/>
              </a:pPr>
              <a:r>
                <a:rPr lang="en-US" sz="1632" kern="0" dirty="0" err="1" smtClean="0">
                  <a:gradFill>
                    <a:gsLst>
                      <a:gs pos="31858">
                        <a:srgbClr val="FFFFFF"/>
                      </a:gs>
                      <a:gs pos="83000">
                        <a:srgbClr val="FFFFFF"/>
                      </a:gs>
                    </a:gsLst>
                    <a:lin ang="5400000" scaled="1"/>
                  </a:gradFill>
                  <a:latin typeface="Segoe UI"/>
                  <a:cs typeface="Arial" pitchFamily="34" charset="0"/>
                </a:rPr>
                <a:t>Git</a:t>
              </a:r>
              <a:r>
                <a:rPr lang="en-US" sz="1632" kern="0" dirty="0" smtClean="0">
                  <a:gradFill>
                    <a:gsLst>
                      <a:gs pos="31858">
                        <a:srgbClr val="FFFFFF"/>
                      </a:gs>
                      <a:gs pos="83000">
                        <a:srgbClr val="FFFFFF"/>
                      </a:gs>
                    </a:gsLst>
                    <a:lin ang="5400000" scaled="1"/>
                  </a:gradFill>
                  <a:latin typeface="Segoe UI"/>
                  <a:cs typeface="Arial" pitchFamily="34" charset="0"/>
                </a:rPr>
                <a:t> Flow</a:t>
              </a:r>
              <a:endParaRPr lang="en-US" sz="1632" kern="0" dirty="0">
                <a:gradFill>
                  <a:gsLst>
                    <a:gs pos="31858">
                      <a:srgbClr val="FFFFFF"/>
                    </a:gs>
                    <a:gs pos="83000">
                      <a:srgbClr val="FFFFFF"/>
                    </a:gs>
                  </a:gsLst>
                  <a:lin ang="5400000" scaled="1"/>
                </a:gradFill>
                <a:latin typeface="Segoe UI"/>
                <a:cs typeface="Arial" pitchFamily="34" charset="0"/>
              </a:endParaRPr>
            </a:p>
          </p:txBody>
        </p:sp>
      </p:grpSp>
      <p:sp>
        <p:nvSpPr>
          <p:cNvPr id="20" name="Oval 19"/>
          <p:cNvSpPr/>
          <p:nvPr/>
        </p:nvSpPr>
        <p:spPr bwMode="auto">
          <a:xfrm>
            <a:off x="7676860" y="1966475"/>
            <a:ext cx="362679" cy="362679"/>
          </a:xfrm>
          <a:prstGeom prst="ellipse">
            <a:avLst/>
          </a:prstGeom>
          <a:solidFill>
            <a:srgbClr val="BA141A"/>
          </a:solidFill>
          <a:ln w="76200" cap="flat" cmpd="sng" algn="ctr">
            <a:solidFill>
              <a:srgbClr val="BA141A"/>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solidFill>
                  <a:srgbClr val="FFFFFF"/>
                </a:solidFill>
                <a:latin typeface="Segoe UI Light"/>
                <a:ea typeface="Segoe UI" pitchFamily="34" charset="0"/>
                <a:cs typeface="Segoe UI" pitchFamily="34" charset="0"/>
              </a:rPr>
              <a:t>2</a:t>
            </a:r>
          </a:p>
        </p:txBody>
      </p:sp>
      <p:grpSp>
        <p:nvGrpSpPr>
          <p:cNvPr id="21" name="Group 20"/>
          <p:cNvGrpSpPr/>
          <p:nvPr/>
        </p:nvGrpSpPr>
        <p:grpSpPr>
          <a:xfrm>
            <a:off x="4618037" y="5083403"/>
            <a:ext cx="3423257" cy="373038"/>
            <a:chOff x="4484170" y="5095127"/>
            <a:chExt cx="3356439" cy="365757"/>
          </a:xfrm>
        </p:grpSpPr>
        <p:cxnSp>
          <p:nvCxnSpPr>
            <p:cNvPr id="22" name="Straight Connector 21"/>
            <p:cNvCxnSpPr/>
            <p:nvPr/>
          </p:nvCxnSpPr>
          <p:spPr>
            <a:xfrm rot="5400000" flipH="1">
              <a:off x="7211738" y="4930130"/>
              <a:ext cx="0" cy="695750"/>
            </a:xfrm>
            <a:prstGeom prst="line">
              <a:avLst/>
            </a:prstGeom>
            <a:noFill/>
            <a:ln w="38100" cap="rnd" cmpd="sng" algn="ctr">
              <a:solidFill>
                <a:srgbClr val="CA2424"/>
              </a:solidFill>
              <a:prstDash val="sysDot"/>
              <a:headEnd type="none"/>
              <a:tailEnd type="oval"/>
            </a:ln>
            <a:effectLst/>
          </p:spPr>
        </p:cxnSp>
        <p:sp>
          <p:nvSpPr>
            <p:cNvPr id="23" name="Oval 22"/>
            <p:cNvSpPr/>
            <p:nvPr/>
          </p:nvSpPr>
          <p:spPr bwMode="auto">
            <a:xfrm rot="16200000">
              <a:off x="7474852" y="509512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sp>
          <p:nvSpPr>
            <p:cNvPr id="24" name="TextBox 23"/>
            <p:cNvSpPr txBox="1"/>
            <p:nvPr/>
          </p:nvSpPr>
          <p:spPr>
            <a:xfrm>
              <a:off x="4484170" y="5154877"/>
              <a:ext cx="2221367" cy="246257"/>
            </a:xfrm>
            <a:prstGeom prst="rect">
              <a:avLst/>
            </a:prstGeom>
            <a:noFill/>
          </p:spPr>
          <p:txBody>
            <a:bodyPr wrap="square" lIns="0" tIns="0" rIns="0" bIns="0" rtlCol="0" anchor="ctr" anchorCtr="0">
              <a:spAutoFit/>
            </a:bodyPr>
            <a:lstStyle/>
            <a:p>
              <a:pPr algn="r" defTabSz="932597">
                <a:defRPr/>
              </a:pPr>
              <a:r>
                <a:rPr lang="fr-BE" sz="1632" kern="0" dirty="0" smtClean="0">
                  <a:gradFill>
                    <a:gsLst>
                      <a:gs pos="31858">
                        <a:srgbClr val="FFFFFF"/>
                      </a:gs>
                      <a:gs pos="83000">
                        <a:srgbClr val="FFFFFF"/>
                      </a:gs>
                    </a:gsLst>
                    <a:lin ang="5400000" scaled="1"/>
                  </a:gradFill>
                  <a:latin typeface="Segoe UI"/>
                  <a:cs typeface="Arial" pitchFamily="34" charset="0"/>
                </a:rPr>
                <a:t>Git on Visual Studio</a:t>
              </a:r>
              <a:endParaRPr lang="en-US" sz="1632" kern="0" dirty="0">
                <a:gradFill>
                  <a:gsLst>
                    <a:gs pos="31858">
                      <a:srgbClr val="FFFFFF"/>
                    </a:gs>
                    <a:gs pos="83000">
                      <a:srgbClr val="FFFFFF"/>
                    </a:gs>
                  </a:gsLst>
                  <a:lin ang="5400000" scaled="1"/>
                </a:gradFill>
                <a:latin typeface="Segoe UI"/>
                <a:cs typeface="Arial" pitchFamily="34" charset="0"/>
              </a:endParaRPr>
            </a:p>
          </p:txBody>
        </p:sp>
      </p:grpSp>
      <p:grpSp>
        <p:nvGrpSpPr>
          <p:cNvPr id="25" name="Group 24"/>
          <p:cNvGrpSpPr/>
          <p:nvPr/>
        </p:nvGrpSpPr>
        <p:grpSpPr>
          <a:xfrm>
            <a:off x="7668255" y="4309063"/>
            <a:ext cx="3731581" cy="373038"/>
            <a:chOff x="7474852" y="4332280"/>
            <a:chExt cx="3658745" cy="365757"/>
          </a:xfrm>
        </p:grpSpPr>
        <p:cxnSp>
          <p:nvCxnSpPr>
            <p:cNvPr id="26" name="Straight Connector 25"/>
            <p:cNvCxnSpPr/>
            <p:nvPr/>
          </p:nvCxnSpPr>
          <p:spPr>
            <a:xfrm rot="16200000">
              <a:off x="8269160" y="4167284"/>
              <a:ext cx="0" cy="695750"/>
            </a:xfrm>
            <a:prstGeom prst="line">
              <a:avLst/>
            </a:prstGeom>
            <a:noFill/>
            <a:ln w="38100" cap="rnd" cmpd="sng" algn="ctr">
              <a:solidFill>
                <a:srgbClr val="CA2424"/>
              </a:solidFill>
              <a:prstDash val="sysDot"/>
              <a:headEnd type="none"/>
              <a:tailEnd type="oval"/>
            </a:ln>
            <a:effectLst/>
          </p:spPr>
        </p:cxnSp>
        <p:sp>
          <p:nvSpPr>
            <p:cNvPr id="27" name="TextBox 26"/>
            <p:cNvSpPr txBox="1"/>
            <p:nvPr/>
          </p:nvSpPr>
          <p:spPr>
            <a:xfrm>
              <a:off x="8792706" y="4333150"/>
              <a:ext cx="2340891" cy="364016"/>
            </a:xfrm>
            <a:prstGeom prst="rect">
              <a:avLst/>
            </a:prstGeom>
            <a:noFill/>
          </p:spPr>
          <p:txBody>
            <a:bodyPr wrap="square" lIns="0" tIns="0" rIns="0" bIns="0" rtlCol="0" anchor="ctr" anchorCtr="0">
              <a:noAutofit/>
            </a:bodyPr>
            <a:lstStyle/>
            <a:p>
              <a:pPr defTabSz="932597">
                <a:defRPr/>
              </a:pPr>
              <a:r>
                <a:rPr lang="fr-BE" sz="1632" kern="0" dirty="0" smtClean="0">
                  <a:gradFill>
                    <a:gsLst>
                      <a:gs pos="31858">
                        <a:srgbClr val="FFFFFF"/>
                      </a:gs>
                      <a:gs pos="83000">
                        <a:srgbClr val="FFFFFF"/>
                      </a:gs>
                    </a:gsLst>
                    <a:lin ang="5400000" scaled="1"/>
                  </a:gradFill>
                  <a:latin typeface="Segoe UI"/>
                  <a:cs typeface="Arial" pitchFamily="34" charset="0"/>
                </a:rPr>
                <a:t>A minimal Configuration</a:t>
              </a:r>
              <a:endParaRPr lang="en-US" sz="1632" kern="0" dirty="0">
                <a:gradFill>
                  <a:gsLst>
                    <a:gs pos="31858">
                      <a:srgbClr val="FFFFFF"/>
                    </a:gs>
                    <a:gs pos="83000">
                      <a:srgbClr val="FFFFFF"/>
                    </a:gs>
                  </a:gsLst>
                  <a:lin ang="5400000" scaled="1"/>
                </a:gradFill>
                <a:latin typeface="Segoe UI"/>
                <a:cs typeface="Arial" pitchFamily="34" charset="0"/>
              </a:endParaRPr>
            </a:p>
          </p:txBody>
        </p:sp>
        <p:sp>
          <p:nvSpPr>
            <p:cNvPr id="28" name="Oval 27"/>
            <p:cNvSpPr/>
            <p:nvPr/>
          </p:nvSpPr>
          <p:spPr bwMode="auto">
            <a:xfrm rot="16200000">
              <a:off x="7474852" y="4332280"/>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nvGrpSpPr>
          <p:cNvPr id="29" name="Group 28"/>
          <p:cNvGrpSpPr/>
          <p:nvPr/>
        </p:nvGrpSpPr>
        <p:grpSpPr>
          <a:xfrm>
            <a:off x="7668256" y="5857740"/>
            <a:ext cx="3731581" cy="373038"/>
            <a:chOff x="7474852" y="5856840"/>
            <a:chExt cx="3034961" cy="365757"/>
          </a:xfrm>
        </p:grpSpPr>
        <p:cxnSp>
          <p:nvCxnSpPr>
            <p:cNvPr id="30" name="Straight Connector 29"/>
            <p:cNvCxnSpPr/>
            <p:nvPr/>
          </p:nvCxnSpPr>
          <p:spPr>
            <a:xfrm rot="16200000">
              <a:off x="8268286" y="5691845"/>
              <a:ext cx="0" cy="695750"/>
            </a:xfrm>
            <a:prstGeom prst="line">
              <a:avLst/>
            </a:prstGeom>
            <a:noFill/>
            <a:ln w="38100" cap="rnd" cmpd="sng" algn="ctr">
              <a:solidFill>
                <a:srgbClr val="CA2424"/>
              </a:solidFill>
              <a:prstDash val="sysDot"/>
              <a:headEnd type="none"/>
              <a:tailEnd type="oval"/>
            </a:ln>
            <a:effectLst/>
          </p:spPr>
        </p:cxnSp>
        <p:sp>
          <p:nvSpPr>
            <p:cNvPr id="31" name="TextBox 30"/>
            <p:cNvSpPr txBox="1"/>
            <p:nvPr/>
          </p:nvSpPr>
          <p:spPr>
            <a:xfrm>
              <a:off x="8804281" y="5877719"/>
              <a:ext cx="1705532" cy="324000"/>
            </a:xfrm>
            <a:prstGeom prst="rect">
              <a:avLst/>
            </a:prstGeom>
            <a:noFill/>
          </p:spPr>
          <p:txBody>
            <a:bodyPr wrap="square" lIns="0" tIns="0" rIns="0" bIns="0" rtlCol="0" anchor="ctr" anchorCtr="0">
              <a:noAutofit/>
            </a:bodyPr>
            <a:lstStyle/>
            <a:p>
              <a:pPr defTabSz="932597">
                <a:defRPr/>
              </a:pPr>
              <a:r>
                <a:rPr lang="en-US" sz="1632" kern="0" dirty="0" smtClean="0">
                  <a:gradFill>
                    <a:gsLst>
                      <a:gs pos="31858">
                        <a:srgbClr val="FFFFFF"/>
                      </a:gs>
                      <a:gs pos="83000">
                        <a:srgbClr val="FFFFFF"/>
                      </a:gs>
                    </a:gsLst>
                    <a:lin ang="5400000" scaled="1"/>
                  </a:gradFill>
                  <a:latin typeface="Segoe UI"/>
                  <a:cs typeface="Arial" pitchFamily="34" charset="0"/>
                </a:rPr>
                <a:t>Integration with TFS</a:t>
              </a:r>
              <a:endParaRPr lang="en-US" sz="1632" kern="0" dirty="0">
                <a:gradFill>
                  <a:gsLst>
                    <a:gs pos="31858">
                      <a:srgbClr val="FFFFFF"/>
                    </a:gs>
                    <a:gs pos="83000">
                      <a:srgbClr val="FFFFFF"/>
                    </a:gs>
                  </a:gsLst>
                  <a:lin ang="5400000" scaled="1"/>
                </a:gradFill>
                <a:latin typeface="Segoe UI"/>
                <a:cs typeface="Arial" pitchFamily="34" charset="0"/>
              </a:endParaRPr>
            </a:p>
          </p:txBody>
        </p:sp>
        <p:sp>
          <p:nvSpPr>
            <p:cNvPr id="32" name="Oval 31"/>
            <p:cNvSpPr/>
            <p:nvPr/>
          </p:nvSpPr>
          <p:spPr bwMode="auto">
            <a:xfrm rot="16200000">
              <a:off x="7442959" y="5888733"/>
              <a:ext cx="365757" cy="301971"/>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sp>
        <p:nvSpPr>
          <p:cNvPr id="33" name="Rectangle 32"/>
          <p:cNvSpPr/>
          <p:nvPr/>
        </p:nvSpPr>
        <p:spPr>
          <a:xfrm>
            <a:off x="6561002" y="6493722"/>
            <a:ext cx="825867" cy="406265"/>
          </a:xfrm>
          <a:prstGeom prst="rect">
            <a:avLst/>
          </a:prstGeom>
        </p:spPr>
        <p:txBody>
          <a:bodyPr wrap="none">
            <a:spAutoFit/>
          </a:bodyPr>
          <a:lstStyle/>
          <a:p>
            <a:pPr defTabSz="951248"/>
            <a:r>
              <a:rPr lang="en-US" sz="2040" kern="0" dirty="0" smtClean="0">
                <a:gradFill>
                  <a:gsLst>
                    <a:gs pos="31858">
                      <a:srgbClr val="FFFFFF"/>
                    </a:gs>
                    <a:gs pos="83000">
                      <a:srgbClr val="FFFFFF"/>
                    </a:gs>
                  </a:gsLst>
                  <a:lin ang="5400000" scaled="1"/>
                </a:gradFill>
                <a:latin typeface="Segoe UI Semilight"/>
                <a:cs typeface="Arial" pitchFamily="34" charset="0"/>
              </a:rPr>
              <a:t>Tools</a:t>
            </a:r>
            <a:endParaRPr lang="en-US" sz="2040" dirty="0">
              <a:gradFill>
                <a:gsLst>
                  <a:gs pos="31858">
                    <a:srgbClr val="FFFFFF"/>
                  </a:gs>
                  <a:gs pos="83000">
                    <a:srgbClr val="FFFFFF"/>
                  </a:gs>
                </a:gsLst>
                <a:lin ang="5400000" scaled="1"/>
              </a:gradFill>
              <a:latin typeface="Segoe UI Semilight"/>
            </a:endParaRPr>
          </a:p>
        </p:txBody>
      </p:sp>
      <p:sp>
        <p:nvSpPr>
          <p:cNvPr id="39"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fr-BE" spc="-102" dirty="0" smtClean="0">
                <a:solidFill>
                  <a:srgbClr val="FFFFFF"/>
                </a:solidFill>
                <a:latin typeface="Segoe UI Light"/>
              </a:rPr>
              <a:t>More </a:t>
            </a:r>
            <a:endParaRPr lang="en-US" spc="-102" dirty="0">
              <a:solidFill>
                <a:srgbClr val="FFFFFF"/>
              </a:solidFill>
              <a:latin typeface="Segoe UI Light"/>
            </a:endParaRPr>
          </a:p>
        </p:txBody>
      </p:sp>
      <p:sp>
        <p:nvSpPr>
          <p:cNvPr id="40" name="Isosceles Triangle 39"/>
          <p:cNvSpPr/>
          <p:nvPr/>
        </p:nvSpPr>
        <p:spPr bwMode="auto">
          <a:xfrm rot="10800000">
            <a:off x="7585887" y="6481756"/>
            <a:ext cx="531587" cy="458265"/>
          </a:xfrm>
          <a:prstGeom prst="triangle">
            <a:avLst/>
          </a:prstGeom>
          <a:solidFill>
            <a:srgbClr val="BA141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Picture 40" descr="DevOpsGraphic_v6-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6" y="184205"/>
            <a:ext cx="1487280" cy="1321188"/>
          </a:xfrm>
          <a:prstGeom prst="rect">
            <a:avLst/>
          </a:prstGeom>
        </p:spPr>
      </p:pic>
    </p:spTree>
    <p:extLst>
      <p:ext uri="{BB962C8B-B14F-4D97-AF65-F5344CB8AC3E}">
        <p14:creationId xmlns:p14="http://schemas.microsoft.com/office/powerpoint/2010/main" val="704057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4"/>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5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animBg="1"/>
      <p:bldP spid="33" grpId="0"/>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10998" cy="917575"/>
          </a:xfrm>
        </p:spPr>
        <p:txBody>
          <a:bodyPr>
            <a:normAutofit/>
          </a:bodyPr>
          <a:lstStyle/>
          <a:p>
            <a:pPr algn="ctr"/>
            <a:r>
              <a:rPr lang="fr-BE" dirty="0" err="1" smtClean="0"/>
              <a:t>Where</a:t>
            </a:r>
            <a:r>
              <a:rPr lang="fr-BE" dirty="0" smtClean="0"/>
              <a:t> are </a:t>
            </a:r>
            <a:r>
              <a:rPr lang="fr-BE" dirty="0" err="1" smtClean="0"/>
              <a:t>we</a:t>
            </a:r>
            <a:r>
              <a:rPr lang="fr-BE" dirty="0" smtClean="0"/>
              <a:t> </a:t>
            </a:r>
            <a:r>
              <a:rPr lang="fr-BE" dirty="0" err="1" smtClean="0"/>
              <a:t>before</a:t>
            </a:r>
            <a:r>
              <a:rPr lang="fr-BE" dirty="0" smtClean="0"/>
              <a:t> the </a:t>
            </a:r>
            <a:r>
              <a:rPr lang="fr-BE" dirty="0" err="1" smtClean="0"/>
              <a:t>merge</a:t>
            </a:r>
            <a:r>
              <a:rPr lang="fr-BE" dirty="0" smtClean="0"/>
              <a:t>?</a:t>
            </a:r>
            <a:endParaRPr lang="en-US" dirty="0"/>
          </a:p>
        </p:txBody>
      </p:sp>
      <p:pic>
        <p:nvPicPr>
          <p:cNvPr id="7170" name="Picture 2" descr="Three snapshots used in a typical me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10" y="2020641"/>
            <a:ext cx="10363729" cy="370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2342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429998" cy="917575"/>
          </a:xfrm>
        </p:spPr>
        <p:txBody>
          <a:bodyPr/>
          <a:lstStyle/>
          <a:p>
            <a:pPr algn="ctr"/>
            <a:r>
              <a:rPr lang="fr-BE" dirty="0" err="1" smtClean="0"/>
              <a:t>Merge</a:t>
            </a:r>
            <a:r>
              <a:rPr lang="fr-BE" dirty="0" smtClean="0"/>
              <a:t>… </a:t>
            </a:r>
            <a:r>
              <a:rPr lang="fr-BE" dirty="0" err="1" smtClean="0"/>
              <a:t>Huh</a:t>
            </a:r>
            <a:r>
              <a:rPr lang="fr-BE" dirty="0" smtClean="0"/>
              <a:t> ho!</a:t>
            </a:r>
            <a:endParaRPr lang="en-US" dirty="0"/>
          </a:p>
        </p:txBody>
      </p:sp>
      <p:sp>
        <p:nvSpPr>
          <p:cNvPr id="5" name="TextBox 4"/>
          <p:cNvSpPr txBox="1"/>
          <p:nvPr/>
        </p:nvSpPr>
        <p:spPr>
          <a:xfrm>
            <a:off x="1243647" y="1554339"/>
            <a:ext cx="9985018" cy="1943381"/>
          </a:xfrm>
          <a:prstGeom prst="rect">
            <a:avLst/>
          </a:prstGeom>
          <a:solidFill>
            <a:schemeClr val="tx1"/>
          </a:solidFill>
        </p:spPr>
        <p:txBody>
          <a:bodyPr wrap="square" lIns="111026" tIns="55513" rIns="111026" bIns="55513" rtlCol="0">
            <a:spAutoFit/>
          </a:bodyPr>
          <a:lstStyle/>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checkout master</a:t>
            </a:r>
          </a:p>
          <a:p>
            <a:r>
              <a:rPr lang="en-US" sz="1700" dirty="0">
                <a:solidFill>
                  <a:schemeClr val="bg1"/>
                </a:solidFill>
                <a:latin typeface="Consolas" panose="020B0609020204030204" pitchFamily="49" charset="0"/>
                <a:cs typeface="Consolas" panose="020B0609020204030204" pitchFamily="49" charset="0"/>
              </a:rPr>
              <a:t>Switched to branch 'master'</a:t>
            </a:r>
          </a:p>
          <a:p>
            <a:endParaRPr lang="fr-BE"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merge iss53</a:t>
            </a:r>
          </a:p>
          <a:p>
            <a:r>
              <a:rPr lang="en-US" sz="1700" dirty="0">
                <a:solidFill>
                  <a:schemeClr val="bg1"/>
                </a:solidFill>
                <a:latin typeface="Consolas" panose="020B0609020204030204" pitchFamily="49" charset="0"/>
                <a:cs typeface="Consolas" panose="020B0609020204030204" pitchFamily="49" charset="0"/>
              </a:rPr>
              <a:t>Auto-merging readme.txt</a:t>
            </a:r>
          </a:p>
          <a:p>
            <a:r>
              <a:rPr lang="en-US" sz="1700" dirty="0">
                <a:solidFill>
                  <a:schemeClr val="bg1"/>
                </a:solidFill>
                <a:latin typeface="Consolas" panose="020B0609020204030204" pitchFamily="49" charset="0"/>
                <a:cs typeface="Consolas" panose="020B0609020204030204" pitchFamily="49" charset="0"/>
              </a:rPr>
              <a:t>CONFLICT (content): Merge conflict in readme.txt</a:t>
            </a:r>
          </a:p>
          <a:p>
            <a:r>
              <a:rPr lang="en-US" sz="1700" dirty="0">
                <a:solidFill>
                  <a:schemeClr val="bg1"/>
                </a:solidFill>
                <a:latin typeface="Consolas" panose="020B0609020204030204" pitchFamily="49" charset="0"/>
                <a:cs typeface="Consolas" panose="020B0609020204030204" pitchFamily="49" charset="0"/>
              </a:rPr>
              <a:t>Automatic merge failed; fix conflicts and then commit the result.</a:t>
            </a:r>
          </a:p>
        </p:txBody>
      </p:sp>
      <p:sp>
        <p:nvSpPr>
          <p:cNvPr id="7" name="TextBox 6"/>
          <p:cNvSpPr txBox="1"/>
          <p:nvPr/>
        </p:nvSpPr>
        <p:spPr>
          <a:xfrm>
            <a:off x="1243663" y="3741003"/>
            <a:ext cx="9985018" cy="2204991"/>
          </a:xfrm>
          <a:prstGeom prst="rect">
            <a:avLst/>
          </a:prstGeom>
          <a:solidFill>
            <a:schemeClr val="tx1"/>
          </a:solidFill>
        </p:spPr>
        <p:txBody>
          <a:bodyPr wrap="square" lIns="111026" tIns="55513" rIns="111026" bIns="55513" rtlCol="0">
            <a:spAutoFit/>
          </a:bodyPr>
          <a:lstStyle/>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a:t>
            </a:r>
            <a:r>
              <a:rPr lang="en-US" sz="1700" dirty="0" err="1">
                <a:solidFill>
                  <a:schemeClr val="bg1"/>
                </a:solidFill>
                <a:latin typeface="Consolas" panose="020B0609020204030204" pitchFamily="49" charset="0"/>
                <a:cs typeface="Consolas" panose="020B0609020204030204" pitchFamily="49" charset="0"/>
              </a:rPr>
              <a:t>mergetool</a:t>
            </a:r>
            <a:endParaRPr lang="en-US"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Merging:</a:t>
            </a:r>
          </a:p>
          <a:p>
            <a:r>
              <a:rPr lang="en-US" sz="1700" dirty="0">
                <a:solidFill>
                  <a:schemeClr val="bg1"/>
                </a:solidFill>
                <a:latin typeface="Consolas" panose="020B0609020204030204" pitchFamily="49" charset="0"/>
                <a:cs typeface="Consolas" panose="020B0609020204030204" pitchFamily="49" charset="0"/>
              </a:rPr>
              <a:t>readme.txt</a:t>
            </a:r>
          </a:p>
          <a:p>
            <a:endParaRPr lang="en-US"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Normal merge conflict for 'readme.txt':</a:t>
            </a:r>
          </a:p>
          <a:p>
            <a:r>
              <a:rPr lang="en-US" sz="1700" dirty="0">
                <a:solidFill>
                  <a:schemeClr val="bg1"/>
                </a:solidFill>
                <a:latin typeface="Consolas" panose="020B0609020204030204" pitchFamily="49" charset="0"/>
                <a:cs typeface="Consolas" panose="020B0609020204030204" pitchFamily="49" charset="0"/>
              </a:rPr>
              <a:t>  {local}: modified file</a:t>
            </a:r>
          </a:p>
          <a:p>
            <a:r>
              <a:rPr lang="en-US" sz="1700" dirty="0">
                <a:solidFill>
                  <a:schemeClr val="bg1"/>
                </a:solidFill>
                <a:latin typeface="Consolas" panose="020B0609020204030204" pitchFamily="49" charset="0"/>
                <a:cs typeface="Consolas" panose="020B0609020204030204" pitchFamily="49" charset="0"/>
              </a:rPr>
              <a:t>  {remote}: modified file</a:t>
            </a:r>
          </a:p>
          <a:p>
            <a:r>
              <a:rPr lang="en-US" sz="1700" dirty="0">
                <a:solidFill>
                  <a:schemeClr val="bg1"/>
                </a:solidFill>
                <a:latin typeface="Consolas" panose="020B0609020204030204" pitchFamily="49" charset="0"/>
                <a:cs typeface="Consolas" panose="020B0609020204030204" pitchFamily="49" charset="0"/>
              </a:rPr>
              <a:t>Hit return to start merge resolution tool (</a:t>
            </a:r>
            <a:r>
              <a:rPr lang="en-US" sz="1700" dirty="0" err="1">
                <a:solidFill>
                  <a:schemeClr val="bg1"/>
                </a:solidFill>
                <a:latin typeface="Consolas" panose="020B0609020204030204" pitchFamily="49" charset="0"/>
                <a:cs typeface="Consolas" panose="020B0609020204030204" pitchFamily="49" charset="0"/>
              </a:rPr>
              <a:t>vsdiffmerge</a:t>
            </a:r>
            <a:r>
              <a:rPr lang="en-US" sz="17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64729680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658598" cy="917575"/>
          </a:xfrm>
        </p:spPr>
        <p:txBody>
          <a:bodyPr/>
          <a:lstStyle/>
          <a:p>
            <a:pPr algn="ctr"/>
            <a:r>
              <a:rPr lang="fr-BE" dirty="0" smtClean="0"/>
              <a:t>Super! </a:t>
            </a:r>
            <a:r>
              <a:rPr lang="fr-BE" dirty="0" err="1" smtClean="0"/>
              <a:t>Merge</a:t>
            </a:r>
            <a:r>
              <a:rPr lang="fr-BE" dirty="0" smtClean="0"/>
              <a:t> </a:t>
            </a:r>
            <a:r>
              <a:rPr lang="fr-BE" dirty="0" err="1" smtClean="0"/>
              <a:t>done</a:t>
            </a:r>
            <a:r>
              <a:rPr lang="fr-BE" dirty="0" smtClean="0"/>
              <a:t>!</a:t>
            </a:r>
            <a:endParaRPr lang="en-US" dirty="0"/>
          </a:p>
        </p:txBody>
      </p:sp>
      <p:pic>
        <p:nvPicPr>
          <p:cNvPr id="4" name="Picture 2" descr="A merge com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36" y="3264112"/>
            <a:ext cx="10363729" cy="3069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7245" y="1211262"/>
            <a:ext cx="10451472" cy="2328101"/>
          </a:xfrm>
          <a:prstGeom prst="rect">
            <a:avLst/>
          </a:prstGeom>
          <a:solidFill>
            <a:schemeClr val="tx1"/>
          </a:solidFill>
        </p:spPr>
        <p:txBody>
          <a:bodyPr wrap="square" lIns="111026" tIns="55513" rIns="111026" bIns="55513" rtlCol="0">
            <a:spAutoFit/>
          </a:bodyPr>
          <a:lstStyle/>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add readme.txt</a:t>
            </a:r>
          </a:p>
          <a:p>
            <a:endParaRPr lang="en-US" sz="3600" dirty="0">
              <a:solidFill>
                <a:schemeClr val="bg1"/>
              </a:solidFill>
              <a:latin typeface="Consolas" panose="020B0609020204030204" pitchFamily="49" charset="0"/>
              <a:cs typeface="Consolas" panose="020B0609020204030204" pitchFamily="49" charset="0"/>
            </a:endParaRPr>
          </a:p>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commit -m "Merge iss53 to Master"</a:t>
            </a:r>
          </a:p>
          <a:p>
            <a:r>
              <a:rPr lang="en-US" sz="3600" dirty="0">
                <a:solidFill>
                  <a:schemeClr val="bg1"/>
                </a:solidFill>
                <a:latin typeface="Consolas" panose="020B0609020204030204" pitchFamily="49" charset="0"/>
                <a:cs typeface="Consolas" panose="020B0609020204030204" pitchFamily="49" charset="0"/>
              </a:rPr>
              <a:t>[master 70215f4] Merge iss53 to Master</a:t>
            </a:r>
          </a:p>
        </p:txBody>
      </p:sp>
      <p:sp>
        <p:nvSpPr>
          <p:cNvPr id="6" name="5-Point Star 5"/>
          <p:cNvSpPr/>
          <p:nvPr/>
        </p:nvSpPr>
        <p:spPr>
          <a:xfrm>
            <a:off x="10933734" y="373041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82867368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73" y="2253792"/>
            <a:ext cx="10363729" cy="3069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74638" y="295274"/>
            <a:ext cx="11434169" cy="917575"/>
          </a:xfrm>
        </p:spPr>
        <p:txBody>
          <a:bodyPr/>
          <a:lstStyle/>
          <a:p>
            <a:pPr algn="ctr"/>
            <a:r>
              <a:rPr lang="fr-BE" dirty="0" err="1" smtClean="0"/>
              <a:t>Cleanup</a:t>
            </a:r>
            <a:endParaRPr lang="en-US" dirty="0"/>
          </a:p>
        </p:txBody>
      </p:sp>
      <p:sp>
        <p:nvSpPr>
          <p:cNvPr id="4" name="TextBox 3"/>
          <p:cNvSpPr txBox="1"/>
          <p:nvPr/>
        </p:nvSpPr>
        <p:spPr>
          <a:xfrm>
            <a:off x="932736" y="1476622"/>
            <a:ext cx="9985018" cy="1220106"/>
          </a:xfrm>
          <a:prstGeom prst="rect">
            <a:avLst/>
          </a:prstGeom>
          <a:solidFill>
            <a:schemeClr val="tx1"/>
          </a:solidFill>
        </p:spPr>
        <p:txBody>
          <a:bodyPr wrap="square" lIns="111026" tIns="55513" rIns="111026" bIns="55513" rtlCol="0">
            <a:spAutoFit/>
          </a:bodyPr>
          <a:lstStyle/>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branch -d iss53</a:t>
            </a:r>
          </a:p>
          <a:p>
            <a:r>
              <a:rPr lang="en-US" sz="3600" dirty="0">
                <a:solidFill>
                  <a:schemeClr val="bg1"/>
                </a:solidFill>
                <a:latin typeface="Consolas" panose="020B0609020204030204" pitchFamily="49" charset="0"/>
                <a:cs typeface="Consolas" panose="020B0609020204030204" pitchFamily="49" charset="0"/>
              </a:rPr>
              <a:t>Deleted branch iss53 (was 7ddb8c7).</a:t>
            </a:r>
          </a:p>
        </p:txBody>
      </p:sp>
      <p:sp>
        <p:nvSpPr>
          <p:cNvPr id="6" name="5-Point Star 5"/>
          <p:cNvSpPr/>
          <p:nvPr/>
        </p:nvSpPr>
        <p:spPr>
          <a:xfrm>
            <a:off x="10983347" y="272009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190777297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err="1" smtClean="0"/>
              <a:t>Ignoring</a:t>
            </a:r>
            <a:r>
              <a:rPr lang="fr-BE" dirty="0" smtClean="0"/>
              <a:t> files</a:t>
            </a:r>
            <a:endParaRPr lang="en-US" dirty="0"/>
          </a:p>
        </p:txBody>
      </p:sp>
    </p:spTree>
    <p:extLst>
      <p:ext uri="{BB962C8B-B14F-4D97-AF65-F5344CB8AC3E}">
        <p14:creationId xmlns:p14="http://schemas.microsoft.com/office/powerpoint/2010/main" val="33572321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smtClean="0"/>
              <a:t>.</a:t>
            </a:r>
            <a:r>
              <a:rPr lang="fr-BE" dirty="0" err="1" smtClean="0"/>
              <a:t>gitignore</a:t>
            </a:r>
            <a:endParaRPr lang="en-US" dirty="0"/>
          </a:p>
        </p:txBody>
      </p:sp>
      <p:sp>
        <p:nvSpPr>
          <p:cNvPr id="4" name="Text Placeholder 3"/>
          <p:cNvSpPr>
            <a:spLocks noGrp="1"/>
          </p:cNvSpPr>
          <p:nvPr>
            <p:ph type="body" sz="quarter" idx="10"/>
          </p:nvPr>
        </p:nvSpPr>
        <p:spPr>
          <a:xfrm>
            <a:off x="274638" y="1221157"/>
            <a:ext cx="11887199" cy="7243521"/>
          </a:xfrm>
        </p:spPr>
        <p:txBody>
          <a:bodyPr/>
          <a:lstStyle/>
          <a:p>
            <a:endParaRPr lang="fr-BE" dirty="0" smtClean="0"/>
          </a:p>
          <a:p>
            <a:r>
              <a:rPr lang="fr-BE" dirty="0" err="1" smtClean="0"/>
              <a:t>Add</a:t>
            </a:r>
            <a:r>
              <a:rPr lang="fr-BE" dirty="0" smtClean="0"/>
              <a:t> .</a:t>
            </a:r>
            <a:r>
              <a:rPr lang="fr-BE" dirty="0" err="1" smtClean="0"/>
              <a:t>gitignore</a:t>
            </a:r>
            <a:r>
              <a:rPr lang="fr-BE" dirty="0"/>
              <a:t> </a:t>
            </a:r>
            <a:r>
              <a:rPr lang="fr-BE" dirty="0" smtClean="0"/>
              <a:t>file at the </a:t>
            </a:r>
            <a:r>
              <a:rPr lang="fr-BE" dirty="0" err="1" smtClean="0"/>
              <a:t>root</a:t>
            </a:r>
            <a:r>
              <a:rPr lang="fr-BE" dirty="0" smtClean="0"/>
              <a:t> of </a:t>
            </a:r>
            <a:r>
              <a:rPr lang="fr-BE" dirty="0" err="1" smtClean="0"/>
              <a:t>your</a:t>
            </a:r>
            <a:r>
              <a:rPr lang="fr-BE" dirty="0" smtClean="0"/>
              <a:t> </a:t>
            </a:r>
            <a:r>
              <a:rPr lang="fr-BE" dirty="0" err="1" smtClean="0"/>
              <a:t>workspace</a:t>
            </a:r>
            <a:r>
              <a:rPr lang="fr-BE" dirty="0" smtClean="0"/>
              <a:t> directory</a:t>
            </a:r>
          </a:p>
          <a:p>
            <a:endParaRPr lang="fr-BE" dirty="0" smtClean="0"/>
          </a:p>
          <a:p>
            <a:endParaRPr lang="fr-BE" dirty="0"/>
          </a:p>
          <a:p>
            <a:endParaRPr lang="fr-BE" dirty="0" smtClean="0"/>
          </a:p>
          <a:p>
            <a:endParaRPr lang="fr-BE" dirty="0"/>
          </a:p>
          <a:p>
            <a:endParaRPr lang="fr-BE" dirty="0" smtClean="0"/>
          </a:p>
          <a:p>
            <a:r>
              <a:rPr lang="fr-BE" dirty="0" smtClean="0"/>
              <a:t>Format :</a:t>
            </a:r>
            <a:endParaRPr lang="fr-BE" dirty="0">
              <a:hlinkClick r:id="rId2"/>
            </a:endParaRPr>
          </a:p>
          <a:p>
            <a:r>
              <a:rPr lang="fr-BE" dirty="0" smtClean="0">
                <a:hlinkClick r:id="rId2"/>
              </a:rPr>
              <a:t>https</a:t>
            </a:r>
            <a:r>
              <a:rPr lang="fr-BE" dirty="0">
                <a:hlinkClick r:id="rId2"/>
              </a:rPr>
              <a:t>://</a:t>
            </a:r>
            <a:r>
              <a:rPr lang="fr-BE" dirty="0" smtClean="0">
                <a:hlinkClick r:id="rId2"/>
              </a:rPr>
              <a:t>git-scm.com/docs/gitignore</a:t>
            </a:r>
            <a:endParaRPr lang="fr-BE" dirty="0" smtClean="0"/>
          </a:p>
          <a:p>
            <a:endParaRPr lang="fr-BE" dirty="0" smtClean="0"/>
          </a:p>
          <a:p>
            <a:endParaRPr lang="fr-BE" dirty="0" smtClean="0"/>
          </a:p>
          <a:p>
            <a:endParaRPr lang="fr-BE" dirty="0"/>
          </a:p>
        </p:txBody>
      </p:sp>
      <p:pic>
        <p:nvPicPr>
          <p:cNvPr id="1026" name="Picture 2" descr="C:\Users\acl\Downloads\6761.AzureWebSiteWebApi-15-GitIgnore_3E8A48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37" y="2534583"/>
            <a:ext cx="4268309" cy="311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8385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smtClean="0"/>
              <a:t>Git ignore </a:t>
            </a:r>
            <a:r>
              <a:rPr lang="fr-BE" dirty="0" err="1" smtClean="0"/>
              <a:t>resources</a:t>
            </a:r>
            <a:endParaRPr lang="en-US" dirty="0"/>
          </a:p>
        </p:txBody>
      </p:sp>
      <p:sp>
        <p:nvSpPr>
          <p:cNvPr id="5" name="Text Placeholder 4"/>
          <p:cNvSpPr>
            <a:spLocks noGrp="1"/>
          </p:cNvSpPr>
          <p:nvPr>
            <p:ph type="body" sz="quarter" idx="10"/>
          </p:nvPr>
        </p:nvSpPr>
        <p:spPr>
          <a:xfrm>
            <a:off x="350837" y="2354262"/>
            <a:ext cx="6705598" cy="960263"/>
          </a:xfrm>
        </p:spPr>
        <p:txBody>
          <a:bodyPr/>
          <a:lstStyle/>
          <a:p>
            <a:r>
              <a:rPr lang="en-US" dirty="0"/>
              <a:t>https://github.com/github/gitignore</a:t>
            </a:r>
          </a:p>
        </p:txBody>
      </p:sp>
    </p:spTree>
    <p:extLst>
      <p:ext uri="{BB962C8B-B14F-4D97-AF65-F5344CB8AC3E}">
        <p14:creationId xmlns:p14="http://schemas.microsoft.com/office/powerpoint/2010/main" val="31705322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smtClean="0"/>
              <a:t>Visual Studio</a:t>
            </a:r>
            <a:endParaRPr lang="en-US" dirty="0"/>
          </a:p>
        </p:txBody>
      </p:sp>
    </p:spTree>
    <p:extLst>
      <p:ext uri="{BB962C8B-B14F-4D97-AF65-F5344CB8AC3E}">
        <p14:creationId xmlns:p14="http://schemas.microsoft.com/office/powerpoint/2010/main" val="241036247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3040062"/>
            <a:ext cx="5943598" cy="917575"/>
          </a:xfrm>
        </p:spPr>
        <p:txBody>
          <a:bodyPr/>
          <a:lstStyle/>
          <a:p>
            <a:pPr algn="ctr"/>
            <a:r>
              <a:rPr lang="fr-BE" dirty="0" err="1" smtClean="0"/>
              <a:t>Demo</a:t>
            </a:r>
            <a:endParaRPr lang="en-US" dirty="0"/>
          </a:p>
        </p:txBody>
      </p:sp>
    </p:spTree>
    <p:extLst>
      <p:ext uri="{BB962C8B-B14F-4D97-AF65-F5344CB8AC3E}">
        <p14:creationId xmlns:p14="http://schemas.microsoft.com/office/powerpoint/2010/main" val="185762750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en-US" dirty="0" smtClean="0"/>
              <a:t>Clone an existing repository</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 y="1420812"/>
            <a:ext cx="3428999" cy="30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361" r="33445" b="36781"/>
          <a:stretch/>
        </p:blipFill>
        <p:spPr bwMode="auto">
          <a:xfrm>
            <a:off x="3856037" y="1878012"/>
            <a:ext cx="3994725" cy="311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237" y="2487612"/>
            <a:ext cx="439102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698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fr-BE" spc="-102" dirty="0" smtClean="0">
                <a:solidFill>
                  <a:srgbClr val="FFFFFF"/>
                </a:solidFill>
                <a:latin typeface="Segoe UI Light"/>
              </a:rPr>
              <a:t>Tools</a:t>
            </a:r>
            <a:endParaRPr lang="en-US" spc="-102" dirty="0">
              <a:solidFill>
                <a:srgbClr val="FFFFFF"/>
              </a:solidFill>
              <a:latin typeface="Segoe UI Light"/>
            </a:endParaRPr>
          </a:p>
        </p:txBody>
      </p:sp>
      <p:sp>
        <p:nvSpPr>
          <p:cNvPr id="51" name="Rectangle 50"/>
          <p:cNvSpPr/>
          <p:nvPr/>
        </p:nvSpPr>
        <p:spPr bwMode="auto">
          <a:xfrm rot="16200000" flipV="1">
            <a:off x="4855715" y="3501554"/>
            <a:ext cx="2937333"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rot="5400000" flipV="1">
            <a:off x="5909439" y="2437201"/>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5400000" flipV="1">
            <a:off x="5909439" y="3343900"/>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rot="5400000" flipV="1">
            <a:off x="5909437" y="4354218"/>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186" y="4982925"/>
            <a:ext cx="4538558" cy="4538558"/>
          </a:xfrm>
          <a:prstGeom prst="rect">
            <a:avLst/>
          </a:prstGeom>
        </p:spPr>
      </p:pic>
      <p:sp>
        <p:nvSpPr>
          <p:cNvPr id="56" name="Freeform 13"/>
          <p:cNvSpPr>
            <a:spLocks/>
          </p:cNvSpPr>
          <p:nvPr/>
        </p:nvSpPr>
        <p:spPr bwMode="auto">
          <a:xfrm>
            <a:off x="6281409" y="4900886"/>
            <a:ext cx="2350938" cy="23509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57" name="Oval 56"/>
          <p:cNvSpPr/>
          <p:nvPr/>
        </p:nvSpPr>
        <p:spPr bwMode="auto">
          <a:xfrm>
            <a:off x="6144962" y="4766639"/>
            <a:ext cx="349726" cy="349726"/>
          </a:xfrm>
          <a:prstGeom prst="ellipse">
            <a:avLst/>
          </a:prstGeom>
          <a:solidFill>
            <a:srgbClr val="F6931A"/>
          </a:solidFill>
          <a:ln w="76200" cap="flat" cmpd="sng" algn="ctr">
            <a:solidFill>
              <a:srgbClr val="F6931A"/>
            </a:solidFill>
            <a:prstDash val="solid"/>
            <a:headEnd type="none" w="med" len="med"/>
            <a:tailEnd type="none" w="med" len="med"/>
          </a:ln>
          <a:effectLst/>
        </p:spPr>
        <p:txBody>
          <a:bodyPr rot="0" spcFirstLastPara="0" vertOverflow="overflow" horzOverflow="overflow" vert="horz" wrap="square" lIns="146867"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rPr>
              <a:t>4</a:t>
            </a:r>
          </a:p>
        </p:txBody>
      </p:sp>
      <p:grpSp>
        <p:nvGrpSpPr>
          <p:cNvPr id="58" name="Group 57"/>
          <p:cNvGrpSpPr/>
          <p:nvPr/>
        </p:nvGrpSpPr>
        <p:grpSpPr>
          <a:xfrm>
            <a:off x="6137220" y="3714072"/>
            <a:ext cx="5473896" cy="373038"/>
            <a:chOff x="6016564" y="3641577"/>
            <a:chExt cx="5367052" cy="365757"/>
          </a:xfrm>
        </p:grpSpPr>
        <p:cxnSp>
          <p:nvCxnSpPr>
            <p:cNvPr id="59" name="Straight Connector 58"/>
            <p:cNvCxnSpPr/>
            <p:nvPr/>
          </p:nvCxnSpPr>
          <p:spPr>
            <a:xfrm rot="16200000">
              <a:off x="6798172" y="3476581"/>
              <a:ext cx="0" cy="695750"/>
            </a:xfrm>
            <a:prstGeom prst="line">
              <a:avLst/>
            </a:prstGeom>
            <a:noFill/>
            <a:ln w="38100" cap="rnd" cmpd="sng" algn="ctr">
              <a:solidFill>
                <a:srgbClr val="F6931A"/>
              </a:solidFill>
              <a:prstDash val="sysDot"/>
              <a:headEnd type="none"/>
              <a:tailEnd type="oval"/>
            </a:ln>
            <a:effectLst/>
          </p:spPr>
        </p:cxnSp>
        <p:sp>
          <p:nvSpPr>
            <p:cNvPr id="60" name="TextBox 59"/>
            <p:cNvSpPr txBox="1"/>
            <p:nvPr/>
          </p:nvSpPr>
          <p:spPr>
            <a:xfrm>
              <a:off x="7252267" y="3682277"/>
              <a:ext cx="4131349" cy="312073"/>
            </a:xfrm>
            <a:prstGeom prst="rect">
              <a:avLst/>
            </a:prstGeom>
            <a:noFill/>
          </p:spPr>
          <p:txBody>
            <a:bodyPr wrap="square" rtlCol="0">
              <a:spAutoFit/>
            </a:bodyPr>
            <a:lstStyle/>
            <a:p>
              <a:pPr defTabSz="932597">
                <a:defRPr/>
              </a:pPr>
              <a:r>
                <a:rPr lang="fr-BE" sz="1428" kern="0" dirty="0" err="1" smtClean="0">
                  <a:gradFill>
                    <a:gsLst>
                      <a:gs pos="0">
                        <a:srgbClr val="FFFFFF"/>
                      </a:gs>
                      <a:gs pos="100000">
                        <a:srgbClr val="FFFFFF"/>
                      </a:gs>
                    </a:gsLst>
                    <a:lin ang="5400000" scaled="0"/>
                  </a:gradFill>
                  <a:latin typeface="Segoe UI"/>
                  <a:cs typeface="Arial" pitchFamily="34" charset="0"/>
                </a:rPr>
                <a:t>Thrid</a:t>
              </a:r>
              <a:r>
                <a:rPr lang="fr-BE" sz="1428" kern="0" dirty="0" smtClean="0">
                  <a:gradFill>
                    <a:gsLst>
                      <a:gs pos="0">
                        <a:srgbClr val="FFFFFF"/>
                      </a:gs>
                      <a:gs pos="100000">
                        <a:srgbClr val="FFFFFF"/>
                      </a:gs>
                    </a:gsLst>
                    <a:lin ang="5400000" scaled="0"/>
                  </a:gradFill>
                  <a:latin typeface="Segoe UI"/>
                  <a:cs typeface="Arial" pitchFamily="34" charset="0"/>
                </a:rPr>
                <a:t> party </a:t>
              </a:r>
              <a:r>
                <a:rPr lang="fr-BE" sz="1428" kern="0" dirty="0" err="1" smtClean="0">
                  <a:gradFill>
                    <a:gsLst>
                      <a:gs pos="0">
                        <a:srgbClr val="FFFFFF"/>
                      </a:gs>
                      <a:gs pos="100000">
                        <a:srgbClr val="FFFFFF"/>
                      </a:gs>
                    </a:gsLst>
                    <a:lin ang="5400000" scaled="0"/>
                  </a:gradFill>
                  <a:latin typeface="Segoe UI"/>
                  <a:cs typeface="Arial" pitchFamily="34" charset="0"/>
                </a:rPr>
                <a:t>tools</a:t>
              </a:r>
              <a:endParaRPr lang="en-US" sz="1428" b="1" kern="0" dirty="0">
                <a:gradFill>
                  <a:gsLst>
                    <a:gs pos="0">
                      <a:srgbClr val="FFFFFF"/>
                    </a:gs>
                    <a:gs pos="100000">
                      <a:srgbClr val="FFFFFF"/>
                    </a:gs>
                  </a:gsLst>
                  <a:lin ang="5400000" scaled="0"/>
                </a:gradFill>
                <a:latin typeface="Segoe UI"/>
                <a:cs typeface="Arial" pitchFamily="34" charset="0"/>
              </a:endParaRPr>
            </a:p>
          </p:txBody>
        </p:sp>
        <p:sp>
          <p:nvSpPr>
            <p:cNvPr id="61" name="Oval 60"/>
            <p:cNvSpPr/>
            <p:nvPr/>
          </p:nvSpPr>
          <p:spPr bwMode="auto">
            <a:xfrm rot="16200000">
              <a:off x="6016564" y="3641577"/>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61"/>
          <p:cNvGrpSpPr/>
          <p:nvPr/>
        </p:nvGrpSpPr>
        <p:grpSpPr>
          <a:xfrm>
            <a:off x="1947183" y="2714356"/>
            <a:ext cx="4563074" cy="373038"/>
            <a:chOff x="1908312" y="2661375"/>
            <a:chExt cx="4474008" cy="365757"/>
          </a:xfrm>
        </p:grpSpPr>
        <p:cxnSp>
          <p:nvCxnSpPr>
            <p:cNvPr id="63" name="Straight Connector 62"/>
            <p:cNvCxnSpPr/>
            <p:nvPr/>
          </p:nvCxnSpPr>
          <p:spPr>
            <a:xfrm rot="5400000" flipH="1">
              <a:off x="5740749" y="2496378"/>
              <a:ext cx="0" cy="695750"/>
            </a:xfrm>
            <a:prstGeom prst="line">
              <a:avLst/>
            </a:prstGeom>
            <a:noFill/>
            <a:ln w="38100" cap="rnd" cmpd="sng" algn="ctr">
              <a:solidFill>
                <a:srgbClr val="F6931A"/>
              </a:solidFill>
              <a:prstDash val="sysDot"/>
              <a:headEnd type="none"/>
              <a:tailEnd type="oval"/>
            </a:ln>
            <a:effectLst/>
          </p:spPr>
        </p:cxnSp>
        <p:sp>
          <p:nvSpPr>
            <p:cNvPr id="64" name="Oval 63"/>
            <p:cNvSpPr/>
            <p:nvPr/>
          </p:nvSpPr>
          <p:spPr bwMode="auto">
            <a:xfrm rot="16200000">
              <a:off x="6016563" y="2661375"/>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p:cNvSpPr txBox="1"/>
            <p:nvPr/>
          </p:nvSpPr>
          <p:spPr>
            <a:xfrm>
              <a:off x="1908312" y="2690936"/>
              <a:ext cx="3407259" cy="312073"/>
            </a:xfrm>
            <a:prstGeom prst="rect">
              <a:avLst/>
            </a:prstGeom>
            <a:noFill/>
          </p:spPr>
          <p:txBody>
            <a:bodyPr wrap="square" rtlCol="0">
              <a:spAutoFit/>
            </a:bodyPr>
            <a:lstStyle/>
            <a:p>
              <a:pPr algn="r" defTabSz="932597">
                <a:defRPr/>
              </a:pPr>
              <a:r>
                <a:rPr lang="en-US" sz="1428" kern="0" dirty="0" smtClean="0">
                  <a:gradFill>
                    <a:gsLst>
                      <a:gs pos="0">
                        <a:srgbClr val="FFFFFF"/>
                      </a:gs>
                      <a:gs pos="100000">
                        <a:srgbClr val="FFFFFF"/>
                      </a:gs>
                    </a:gsLst>
                    <a:lin ang="5400000" scaled="0"/>
                  </a:gradFill>
                  <a:latin typeface="Segoe UI"/>
                  <a:cs typeface="Arial" pitchFamily="34" charset="0"/>
                </a:rPr>
                <a:t>GitHub</a:t>
              </a:r>
              <a:endParaRPr lang="en-US" sz="1428" b="1" kern="0" dirty="0">
                <a:gradFill>
                  <a:gsLst>
                    <a:gs pos="0">
                      <a:srgbClr val="FFFFFF"/>
                    </a:gs>
                    <a:gs pos="100000">
                      <a:srgbClr val="FFFFFF"/>
                    </a:gs>
                  </a:gsLst>
                  <a:lin ang="5400000" scaled="0"/>
                </a:gradFill>
                <a:latin typeface="Segoe UI Light"/>
                <a:cs typeface="Arial" pitchFamily="34" charset="0"/>
              </a:endParaRPr>
            </a:p>
          </p:txBody>
        </p:sp>
      </p:grpSp>
      <p:sp>
        <p:nvSpPr>
          <p:cNvPr id="66" name="Rectangle 65"/>
          <p:cNvSpPr/>
          <p:nvPr/>
        </p:nvSpPr>
        <p:spPr>
          <a:xfrm>
            <a:off x="6617427" y="1770078"/>
            <a:ext cx="1418978" cy="406265"/>
          </a:xfrm>
          <a:prstGeom prst="rect">
            <a:avLst/>
          </a:prstGeom>
        </p:spPr>
        <p:txBody>
          <a:bodyPr wrap="none">
            <a:spAutoFit/>
          </a:bodyPr>
          <a:lstStyle/>
          <a:p>
            <a:pPr defTabSz="951248"/>
            <a:r>
              <a:rPr lang="fr-BE" sz="2040" dirty="0" smtClean="0">
                <a:gradFill>
                  <a:gsLst>
                    <a:gs pos="0">
                      <a:srgbClr val="FFFFFF"/>
                    </a:gs>
                    <a:gs pos="100000">
                      <a:srgbClr val="FFFFFF"/>
                    </a:gs>
                  </a:gsLst>
                  <a:lin ang="5400000" scaled="0"/>
                </a:gradFill>
                <a:latin typeface="Segoe UI Semilight"/>
              </a:rPr>
              <a:t>Do </a:t>
            </a:r>
            <a:r>
              <a:rPr lang="fr-BE" sz="2040" dirty="0" err="1" smtClean="0">
                <a:gradFill>
                  <a:gsLst>
                    <a:gs pos="0">
                      <a:srgbClr val="FFFFFF"/>
                    </a:gs>
                    <a:gs pos="100000">
                      <a:srgbClr val="FFFFFF"/>
                    </a:gs>
                  </a:gsLst>
                  <a:lin ang="5400000" scaled="0"/>
                </a:gradFill>
                <a:latin typeface="Segoe UI Semilight"/>
              </a:rPr>
              <a:t>it</a:t>
            </a:r>
            <a:r>
              <a:rPr lang="fr-BE" sz="2040" dirty="0" smtClean="0">
                <a:gradFill>
                  <a:gsLst>
                    <a:gs pos="0">
                      <a:srgbClr val="FFFFFF"/>
                    </a:gs>
                    <a:gs pos="100000">
                      <a:srgbClr val="FFFFFF"/>
                    </a:gs>
                  </a:gsLst>
                  <a:lin ang="5400000" scaled="0"/>
                </a:gradFill>
                <a:latin typeface="Segoe UI Semilight"/>
              </a:rPr>
              <a:t>, </a:t>
            </a:r>
            <a:r>
              <a:rPr lang="fr-BE" sz="2040" dirty="0" err="1" smtClean="0">
                <a:gradFill>
                  <a:gsLst>
                    <a:gs pos="0">
                      <a:srgbClr val="FFFFFF"/>
                    </a:gs>
                    <a:gs pos="100000">
                      <a:srgbClr val="FFFFFF"/>
                    </a:gs>
                  </a:gsLst>
                  <a:lin ang="5400000" scaled="0"/>
                </a:gradFill>
                <a:latin typeface="Segoe UI Semilight"/>
              </a:rPr>
              <a:t>play</a:t>
            </a:r>
            <a:r>
              <a:rPr lang="fr-BE" sz="2040" dirty="0" smtClean="0">
                <a:gradFill>
                  <a:gsLst>
                    <a:gs pos="0">
                      <a:srgbClr val="FFFFFF"/>
                    </a:gs>
                    <a:gs pos="100000">
                      <a:srgbClr val="FFFFFF"/>
                    </a:gs>
                  </a:gsLst>
                  <a:lin ang="5400000" scaled="0"/>
                </a:gradFill>
                <a:latin typeface="Segoe UI Semilight"/>
              </a:rPr>
              <a:t> </a:t>
            </a:r>
            <a:endParaRPr lang="en-US" sz="2040" dirty="0">
              <a:gradFill>
                <a:gsLst>
                  <a:gs pos="0">
                    <a:srgbClr val="FFFFFF"/>
                  </a:gs>
                  <a:gs pos="100000">
                    <a:srgbClr val="FFFFFF"/>
                  </a:gs>
                </a:gsLst>
                <a:lin ang="5400000" scaled="0"/>
              </a:gradFill>
              <a:latin typeface="Segoe UI Semilight"/>
            </a:endParaRPr>
          </a:p>
        </p:txBody>
      </p:sp>
      <p:sp>
        <p:nvSpPr>
          <p:cNvPr id="67" name="Isosceles Triangle 66"/>
          <p:cNvSpPr/>
          <p:nvPr/>
        </p:nvSpPr>
        <p:spPr bwMode="auto">
          <a:xfrm rot="10800000" flipV="1">
            <a:off x="6064863" y="1750427"/>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p:cNvSpPr/>
          <p:nvPr/>
        </p:nvSpPr>
        <p:spPr bwMode="auto">
          <a:xfrm rot="10800000" flipV="1">
            <a:off x="6064863" y="1750427"/>
            <a:ext cx="520315" cy="448547"/>
          </a:xfrm>
          <a:prstGeom prst="triangle">
            <a:avLst/>
          </a:prstGeom>
          <a:solidFill>
            <a:srgbClr val="F6931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2" name="Group 81"/>
          <p:cNvGrpSpPr/>
          <p:nvPr/>
        </p:nvGrpSpPr>
        <p:grpSpPr>
          <a:xfrm>
            <a:off x="409283" y="492206"/>
            <a:ext cx="953866" cy="577279"/>
            <a:chOff x="7302500" y="1771650"/>
            <a:chExt cx="1282700" cy="776288"/>
          </a:xfrm>
        </p:grpSpPr>
        <p:sp>
          <p:nvSpPr>
            <p:cNvPr id="8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38399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55"/>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wipe(down)">
                                      <p:cBhvr>
                                        <p:cTn id="9" dur="500"/>
                                        <p:tgtEl>
                                          <p:spTgt spid="56"/>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animBg="1"/>
      <p:bldP spid="57" grpId="0" animBg="1"/>
      <p:bldP spid="66" grpId="0"/>
      <p:bldP spid="6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fr-BE" dirty="0" smtClean="0"/>
              <a:t>Commit / Undo</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1439862"/>
            <a:ext cx="3915347"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714" y="3178174"/>
            <a:ext cx="3734001"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49638" t="12042" r="35640" b="31218"/>
          <a:stretch/>
        </p:blipFill>
        <p:spPr bwMode="auto">
          <a:xfrm>
            <a:off x="6218237" y="1791650"/>
            <a:ext cx="5384800" cy="389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493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fr-BE" dirty="0" smtClean="0"/>
              <a:t>Push / Pull / </a:t>
            </a:r>
            <a:r>
              <a:rPr lang="fr-BE" dirty="0" err="1" smtClean="0"/>
              <a:t>Sync</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 y="1516062"/>
            <a:ext cx="4572000" cy="41052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7" y="2582862"/>
            <a:ext cx="4600575" cy="26574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3" name="Frame 2"/>
          <p:cNvSpPr/>
          <p:nvPr/>
        </p:nvSpPr>
        <p:spPr bwMode="auto">
          <a:xfrm>
            <a:off x="3170237" y="3568699"/>
            <a:ext cx="1600200" cy="614363"/>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02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fr-BE" dirty="0" smtClean="0"/>
              <a:t>The branches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86" y="1321189"/>
            <a:ext cx="5674142" cy="1641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784" y="1336929"/>
            <a:ext cx="5777779" cy="286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51" y="3001325"/>
            <a:ext cx="5635278" cy="355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160" y="4303699"/>
            <a:ext cx="5674142" cy="240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5536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582398" cy="917575"/>
          </a:xfrm>
        </p:spPr>
        <p:txBody>
          <a:bodyPr/>
          <a:lstStyle/>
          <a:p>
            <a:pPr algn="ctr"/>
            <a:r>
              <a:rPr lang="fr-BE" dirty="0" err="1" smtClean="0"/>
              <a:t>Merging</a:t>
            </a:r>
            <a:r>
              <a:rPr lang="fr-BE" dirty="0" smtClean="0"/>
              <a:t> all </a:t>
            </a:r>
            <a:r>
              <a:rPr lang="fr-BE" dirty="0" err="1" smtClean="0"/>
              <a:t>day</a:t>
            </a:r>
            <a:r>
              <a:rPr lang="fr-BE" dirty="0" smtClean="0"/>
              <a:t>…</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75" y="1243472"/>
            <a:ext cx="5700051" cy="249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rame 3"/>
          <p:cNvSpPr/>
          <p:nvPr/>
        </p:nvSpPr>
        <p:spPr>
          <a:xfrm>
            <a:off x="51163" y="1632056"/>
            <a:ext cx="1140010" cy="310868"/>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146" y="1948826"/>
            <a:ext cx="5661187" cy="2360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rame 7"/>
          <p:cNvSpPr/>
          <p:nvPr/>
        </p:nvSpPr>
        <p:spPr>
          <a:xfrm>
            <a:off x="2537145" y="3584694"/>
            <a:ext cx="3577455" cy="310868"/>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sp>
        <p:nvSpPr>
          <p:cNvPr id="5" name="Oval Callout 4"/>
          <p:cNvSpPr/>
          <p:nvPr/>
        </p:nvSpPr>
        <p:spPr>
          <a:xfrm>
            <a:off x="5329694" y="2960529"/>
            <a:ext cx="2650377" cy="468731"/>
          </a:xfrm>
          <a:prstGeom prst="wedgeEllipseCallout">
            <a:avLst>
              <a:gd name="adj1" fmla="val -23209"/>
              <a:gd name="adj2" fmla="val 8264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fr-BE" dirty="0" err="1" smtClean="0"/>
              <a:t>Uncheck</a:t>
            </a:r>
            <a:r>
              <a:rPr lang="fr-BE" dirty="0" smtClean="0"/>
              <a:t> </a:t>
            </a:r>
            <a:r>
              <a:rPr lang="fr-BE" dirty="0" err="1" smtClean="0"/>
              <a:t>this</a:t>
            </a:r>
            <a:endParaRPr lang="en-US" dirty="0"/>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8378" y="3497262"/>
            <a:ext cx="5713006" cy="1632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rame 11"/>
          <p:cNvSpPr/>
          <p:nvPr/>
        </p:nvSpPr>
        <p:spPr>
          <a:xfrm>
            <a:off x="3798377" y="4041281"/>
            <a:ext cx="5839891" cy="1088037"/>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927" y="1199755"/>
            <a:ext cx="5738915" cy="5391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rame 12"/>
          <p:cNvSpPr/>
          <p:nvPr/>
        </p:nvSpPr>
        <p:spPr>
          <a:xfrm>
            <a:off x="6009951" y="2885241"/>
            <a:ext cx="5839891" cy="1088037"/>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spTree>
    <p:extLst>
      <p:ext uri="{BB962C8B-B14F-4D97-AF65-F5344CB8AC3E}">
        <p14:creationId xmlns:p14="http://schemas.microsoft.com/office/powerpoint/2010/main" val="398054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500"/>
                                        <p:tgtEl>
                                          <p:spTgt spid="20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barn(inVertical)">
                                      <p:cBhvr>
                                        <p:cTn id="18" dur="500"/>
                                        <p:tgtEl>
                                          <p:spTgt spid="205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barn(inVertical)">
                                      <p:cBhvr>
                                        <p:cTn id="2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GitFlow</a:t>
            </a:r>
            <a:endParaRPr lang="en-US" dirty="0"/>
          </a:p>
        </p:txBody>
      </p:sp>
    </p:spTree>
    <p:extLst>
      <p:ext uri="{BB962C8B-B14F-4D97-AF65-F5344CB8AC3E}">
        <p14:creationId xmlns:p14="http://schemas.microsoft.com/office/powerpoint/2010/main" val="196984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658598" cy="917575"/>
          </a:xfrm>
        </p:spPr>
        <p:txBody>
          <a:bodyPr/>
          <a:lstStyle/>
          <a:p>
            <a:pPr algn="ctr"/>
            <a:r>
              <a:rPr lang="fr-BE" dirty="0" smtClean="0"/>
              <a:t>Master &amp; </a:t>
            </a:r>
            <a:r>
              <a:rPr lang="fr-BE" dirty="0" err="1" smtClean="0"/>
              <a:t>Develop</a:t>
            </a:r>
            <a:endParaRPr lang="en-US" dirty="0"/>
          </a:p>
        </p:txBody>
      </p:sp>
      <p:sp>
        <p:nvSpPr>
          <p:cNvPr id="3" name="Content Placeholder 2"/>
          <p:cNvSpPr>
            <a:spLocks noGrp="1"/>
          </p:cNvSpPr>
          <p:nvPr>
            <p:ph idx="4294967295"/>
          </p:nvPr>
        </p:nvSpPr>
        <p:spPr>
          <a:xfrm>
            <a:off x="621824" y="1632056"/>
            <a:ext cx="11192828" cy="4616063"/>
          </a:xfrm>
          <a:prstGeom prst="rect">
            <a:avLst/>
          </a:prstGeom>
        </p:spPr>
        <p:txBody>
          <a:bodyPr lIns="111026" tIns="55513" rIns="111026" bIns="55513"/>
          <a:lstStyle/>
          <a:p>
            <a:r>
              <a:rPr lang="fr-BE" dirty="0" smtClean="0"/>
              <a:t>Master = PROD</a:t>
            </a:r>
          </a:p>
          <a:p>
            <a:r>
              <a:rPr lang="fr-BE" dirty="0" err="1" smtClean="0"/>
              <a:t>Develop</a:t>
            </a:r>
            <a:r>
              <a:rPr lang="fr-BE" dirty="0" smtClean="0"/>
              <a:t> </a:t>
            </a:r>
            <a:r>
              <a:rPr lang="fr-BE" dirty="0" err="1" smtClean="0"/>
              <a:t>integrates</a:t>
            </a:r>
            <a:r>
              <a:rPr lang="fr-BE" dirty="0" smtClean="0"/>
              <a:t> all </a:t>
            </a:r>
            <a:r>
              <a:rPr lang="fr-BE" dirty="0" err="1" smtClean="0"/>
              <a:t>features</a:t>
            </a:r>
            <a:endParaRPr lang="en-US" dirty="0"/>
          </a:p>
        </p:txBody>
      </p:sp>
    </p:spTree>
    <p:extLst>
      <p:ext uri="{BB962C8B-B14F-4D97-AF65-F5344CB8AC3E}">
        <p14:creationId xmlns:p14="http://schemas.microsoft.com/office/powerpoint/2010/main" val="105499388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normAutofit/>
          </a:bodyPr>
          <a:lstStyle/>
          <a:p>
            <a:pPr algn="ctr"/>
            <a:r>
              <a:rPr lang="fr-BE" dirty="0" err="1" smtClean="0"/>
              <a:t>Feature</a:t>
            </a:r>
            <a:r>
              <a:rPr lang="fr-BE" dirty="0" smtClean="0"/>
              <a:t> &amp; Hot </a:t>
            </a:r>
            <a:r>
              <a:rPr lang="fr-BE" dirty="0" err="1" smtClean="0"/>
              <a:t>Fix</a:t>
            </a:r>
            <a:endParaRPr lang="en-US" dirty="0"/>
          </a:p>
        </p:txBody>
      </p:sp>
      <p:sp>
        <p:nvSpPr>
          <p:cNvPr id="3" name="Content Placeholder 2"/>
          <p:cNvSpPr>
            <a:spLocks noGrp="1"/>
          </p:cNvSpPr>
          <p:nvPr>
            <p:ph idx="4294967295"/>
          </p:nvPr>
        </p:nvSpPr>
        <p:spPr>
          <a:xfrm>
            <a:off x="621824" y="1632056"/>
            <a:ext cx="11192828" cy="4616063"/>
          </a:xfrm>
          <a:prstGeom prst="rect">
            <a:avLst/>
          </a:prstGeom>
        </p:spPr>
        <p:txBody>
          <a:bodyPr lIns="111026" tIns="55513" rIns="111026" bIns="55513">
            <a:normAutofit/>
          </a:bodyPr>
          <a:lstStyle/>
          <a:p>
            <a:r>
              <a:rPr lang="fr-BE" dirty="0" err="1" smtClean="0"/>
              <a:t>Feature</a:t>
            </a:r>
            <a:endParaRPr lang="fr-BE" dirty="0"/>
          </a:p>
          <a:p>
            <a:pPr lvl="1"/>
            <a:r>
              <a:rPr lang="fr-BE" dirty="0" err="1" smtClean="0"/>
              <a:t>Starts</a:t>
            </a:r>
            <a:r>
              <a:rPr lang="fr-BE" dirty="0" smtClean="0"/>
              <a:t> </a:t>
            </a:r>
            <a:r>
              <a:rPr lang="fr-BE" dirty="0" err="1" smtClean="0"/>
              <a:t>from</a:t>
            </a:r>
            <a:r>
              <a:rPr lang="fr-BE" dirty="0" smtClean="0"/>
              <a:t> </a:t>
            </a:r>
            <a:r>
              <a:rPr lang="fr-BE" dirty="0" err="1" smtClean="0"/>
              <a:t>develop</a:t>
            </a:r>
            <a:endParaRPr lang="fr-BE" dirty="0" smtClean="0"/>
          </a:p>
          <a:p>
            <a:pPr lvl="1"/>
            <a:r>
              <a:rPr lang="fr-BE" dirty="0" err="1" smtClean="0"/>
              <a:t>Piece</a:t>
            </a:r>
            <a:r>
              <a:rPr lang="fr-BE" dirty="0" smtClean="0"/>
              <a:t> of </a:t>
            </a:r>
            <a:r>
              <a:rPr lang="fr-BE" dirty="0" err="1" smtClean="0"/>
              <a:t>functionality</a:t>
            </a:r>
            <a:r>
              <a:rPr lang="fr-BE" dirty="0" smtClean="0"/>
              <a:t> (</a:t>
            </a:r>
            <a:r>
              <a:rPr lang="fr-BE" dirty="0" err="1" smtClean="0"/>
              <a:t>often</a:t>
            </a:r>
            <a:r>
              <a:rPr lang="fr-BE" dirty="0" smtClean="0"/>
              <a:t> = US)</a:t>
            </a:r>
          </a:p>
          <a:p>
            <a:pPr lvl="1"/>
            <a:r>
              <a:rPr lang="fr-BE" dirty="0" err="1" smtClean="0"/>
              <a:t>When</a:t>
            </a:r>
            <a:r>
              <a:rPr lang="fr-BE" dirty="0" smtClean="0"/>
              <a:t> </a:t>
            </a:r>
            <a:r>
              <a:rPr lang="fr-BE" dirty="0" err="1" smtClean="0"/>
              <a:t>done</a:t>
            </a:r>
            <a:r>
              <a:rPr lang="fr-BE" dirty="0" smtClean="0"/>
              <a:t> </a:t>
            </a:r>
            <a:r>
              <a:rPr lang="fr-BE" dirty="0" err="1" smtClean="0"/>
              <a:t>merged</a:t>
            </a:r>
            <a:r>
              <a:rPr lang="fr-BE" dirty="0" smtClean="0"/>
              <a:t> back to </a:t>
            </a:r>
            <a:r>
              <a:rPr lang="fr-BE" dirty="0" err="1" smtClean="0"/>
              <a:t>develop</a:t>
            </a:r>
            <a:endParaRPr lang="fr-BE" dirty="0" smtClean="0"/>
          </a:p>
          <a:p>
            <a:r>
              <a:rPr lang="fr-BE" dirty="0" smtClean="0"/>
              <a:t>Hot </a:t>
            </a:r>
            <a:r>
              <a:rPr lang="fr-BE" dirty="0" err="1" smtClean="0"/>
              <a:t>Fix</a:t>
            </a:r>
            <a:endParaRPr lang="fr-BE" dirty="0" smtClean="0"/>
          </a:p>
          <a:p>
            <a:pPr lvl="1"/>
            <a:r>
              <a:rPr lang="fr-BE" dirty="0" err="1" smtClean="0"/>
              <a:t>Starts</a:t>
            </a:r>
            <a:r>
              <a:rPr lang="fr-BE" dirty="0" smtClean="0"/>
              <a:t> </a:t>
            </a:r>
            <a:r>
              <a:rPr lang="fr-BE" dirty="0" err="1" smtClean="0"/>
              <a:t>from</a:t>
            </a:r>
            <a:r>
              <a:rPr lang="fr-BE" dirty="0" smtClean="0"/>
              <a:t> master</a:t>
            </a:r>
          </a:p>
          <a:p>
            <a:pPr lvl="1"/>
            <a:r>
              <a:rPr lang="fr-BE" dirty="0" err="1" smtClean="0"/>
              <a:t>When</a:t>
            </a:r>
            <a:r>
              <a:rPr lang="fr-BE" dirty="0" smtClean="0"/>
              <a:t> </a:t>
            </a:r>
            <a:r>
              <a:rPr lang="fr-BE" dirty="0" err="1" smtClean="0"/>
              <a:t>done</a:t>
            </a:r>
            <a:r>
              <a:rPr lang="fr-BE" dirty="0" smtClean="0"/>
              <a:t> </a:t>
            </a:r>
          </a:p>
          <a:p>
            <a:pPr lvl="2"/>
            <a:r>
              <a:rPr lang="fr-BE" dirty="0" err="1"/>
              <a:t>M</a:t>
            </a:r>
            <a:r>
              <a:rPr lang="fr-BE" dirty="0" err="1" smtClean="0"/>
              <a:t>erged</a:t>
            </a:r>
            <a:r>
              <a:rPr lang="fr-BE" dirty="0" smtClean="0"/>
              <a:t> to master </a:t>
            </a:r>
          </a:p>
          <a:p>
            <a:pPr lvl="2"/>
            <a:r>
              <a:rPr lang="fr-BE" dirty="0" err="1" smtClean="0"/>
              <a:t>Merged</a:t>
            </a:r>
            <a:r>
              <a:rPr lang="fr-BE" dirty="0" smtClean="0"/>
              <a:t> to </a:t>
            </a:r>
            <a:r>
              <a:rPr lang="fr-BE" dirty="0" err="1" smtClean="0"/>
              <a:t>develop</a:t>
            </a:r>
            <a:endParaRPr lang="fr-BE" dirty="0" smtClean="0"/>
          </a:p>
          <a:p>
            <a:pPr lvl="1"/>
            <a:endParaRPr lang="en-US" dirty="0"/>
          </a:p>
        </p:txBody>
      </p:sp>
    </p:spTree>
    <p:extLst>
      <p:ext uri="{BB962C8B-B14F-4D97-AF65-F5344CB8AC3E}">
        <p14:creationId xmlns:p14="http://schemas.microsoft.com/office/powerpoint/2010/main" val="404511505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Release</a:t>
            </a:r>
            <a:endParaRPr lang="en-US" dirty="0"/>
          </a:p>
        </p:txBody>
      </p:sp>
      <p:sp>
        <p:nvSpPr>
          <p:cNvPr id="3" name="Content Placeholder 2"/>
          <p:cNvSpPr>
            <a:spLocks noGrp="1"/>
          </p:cNvSpPr>
          <p:nvPr>
            <p:ph idx="4294967295"/>
          </p:nvPr>
        </p:nvSpPr>
        <p:spPr>
          <a:xfrm>
            <a:off x="621824" y="1632056"/>
            <a:ext cx="11192828" cy="2666656"/>
          </a:xfrm>
          <a:prstGeom prst="rect">
            <a:avLst/>
          </a:prstGeom>
        </p:spPr>
        <p:txBody>
          <a:bodyPr lIns="111026" tIns="55513" rIns="111026" bIns="55513"/>
          <a:lstStyle/>
          <a:p>
            <a:r>
              <a:rPr lang="fr-BE" dirty="0" err="1" smtClean="0"/>
              <a:t>Starts</a:t>
            </a:r>
            <a:r>
              <a:rPr lang="fr-BE" dirty="0" smtClean="0"/>
              <a:t> </a:t>
            </a:r>
            <a:r>
              <a:rPr lang="fr-BE" dirty="0" err="1" smtClean="0"/>
              <a:t>from</a:t>
            </a:r>
            <a:r>
              <a:rPr lang="fr-BE" dirty="0" smtClean="0"/>
              <a:t> </a:t>
            </a:r>
            <a:r>
              <a:rPr lang="fr-BE" dirty="0" err="1" smtClean="0"/>
              <a:t>develop</a:t>
            </a:r>
            <a:endParaRPr lang="fr-BE" dirty="0" smtClean="0"/>
          </a:p>
          <a:p>
            <a:r>
              <a:rPr lang="fr-BE" dirty="0" smtClean="0"/>
              <a:t>Fixes to the release </a:t>
            </a:r>
            <a:r>
              <a:rPr lang="fr-BE" dirty="0" err="1" smtClean="0"/>
              <a:t>happen</a:t>
            </a:r>
            <a:r>
              <a:rPr lang="fr-BE" dirty="0" smtClean="0"/>
              <a:t> </a:t>
            </a:r>
            <a:r>
              <a:rPr lang="fr-BE" dirty="0" err="1" smtClean="0"/>
              <a:t>here</a:t>
            </a:r>
            <a:endParaRPr lang="fr-BE" dirty="0" smtClean="0"/>
          </a:p>
          <a:p>
            <a:r>
              <a:rPr lang="fr-BE" dirty="0" err="1" smtClean="0"/>
              <a:t>When</a:t>
            </a:r>
            <a:r>
              <a:rPr lang="fr-BE" dirty="0" smtClean="0"/>
              <a:t> </a:t>
            </a:r>
            <a:r>
              <a:rPr lang="fr-BE" dirty="0" err="1" smtClean="0"/>
              <a:t>done</a:t>
            </a:r>
            <a:endParaRPr lang="fr-BE" dirty="0" smtClean="0"/>
          </a:p>
          <a:p>
            <a:pPr lvl="1"/>
            <a:r>
              <a:rPr lang="fr-BE" dirty="0" err="1" smtClean="0"/>
              <a:t>Merged</a:t>
            </a:r>
            <a:r>
              <a:rPr lang="fr-BE" dirty="0" smtClean="0"/>
              <a:t> to </a:t>
            </a:r>
            <a:r>
              <a:rPr lang="fr-BE" dirty="0" err="1" smtClean="0"/>
              <a:t>develop</a:t>
            </a:r>
            <a:endParaRPr lang="fr-BE" dirty="0" smtClean="0"/>
          </a:p>
          <a:p>
            <a:pPr lvl="1"/>
            <a:r>
              <a:rPr lang="fr-BE" dirty="0" err="1" smtClean="0"/>
              <a:t>Merged</a:t>
            </a:r>
            <a:r>
              <a:rPr lang="fr-BE" dirty="0" smtClean="0"/>
              <a:t> to master</a:t>
            </a:r>
          </a:p>
          <a:p>
            <a:pPr lvl="1"/>
            <a:r>
              <a:rPr lang="fr-BE" dirty="0" smtClean="0"/>
              <a:t>Version tag </a:t>
            </a:r>
            <a:r>
              <a:rPr lang="fr-BE" dirty="0" err="1" smtClean="0"/>
              <a:t>is</a:t>
            </a:r>
            <a:r>
              <a:rPr lang="fr-BE" dirty="0" smtClean="0"/>
              <a:t> </a:t>
            </a:r>
            <a:r>
              <a:rPr lang="fr-BE" dirty="0" err="1" smtClean="0"/>
              <a:t>created</a:t>
            </a:r>
            <a:endParaRPr lang="en-US" dirty="0"/>
          </a:p>
        </p:txBody>
      </p:sp>
    </p:spTree>
    <p:extLst>
      <p:ext uri="{BB962C8B-B14F-4D97-AF65-F5344CB8AC3E}">
        <p14:creationId xmlns:p14="http://schemas.microsoft.com/office/powerpoint/2010/main" val="81972629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658598" cy="917575"/>
          </a:xfrm>
        </p:spPr>
        <p:txBody>
          <a:bodyPr/>
          <a:lstStyle/>
          <a:p>
            <a:pPr algn="ctr"/>
            <a:r>
              <a:rPr lang="fr-BE" dirty="0" smtClean="0"/>
              <a:t>In a </a:t>
            </a:r>
            <a:r>
              <a:rPr lang="fr-BE" dirty="0" err="1" smtClean="0"/>
              <a:t>nutshell</a:t>
            </a:r>
            <a:endParaRPr lang="en-US" dirty="0"/>
          </a:p>
        </p:txBody>
      </p:sp>
      <p:pic>
        <p:nvPicPr>
          <p:cNvPr id="3074"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8717" b="10786"/>
          <a:stretch/>
        </p:blipFill>
        <p:spPr bwMode="auto">
          <a:xfrm>
            <a:off x="20764" y="1135061"/>
            <a:ext cx="12522073" cy="567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35031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582398" cy="917575"/>
          </a:xfrm>
        </p:spPr>
        <p:txBody>
          <a:bodyPr/>
          <a:lstStyle/>
          <a:p>
            <a:pPr algn="ctr"/>
            <a:r>
              <a:rPr lang="fr-BE" dirty="0" smtClean="0"/>
              <a:t>In VS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24" y="1243471"/>
            <a:ext cx="6671651" cy="194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ame 4"/>
          <p:cNvSpPr/>
          <p:nvPr/>
        </p:nvSpPr>
        <p:spPr>
          <a:xfrm>
            <a:off x="829099" y="2642377"/>
            <a:ext cx="2919945" cy="544019"/>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337" y="1787490"/>
            <a:ext cx="4935726" cy="410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8199" y="3842131"/>
            <a:ext cx="6270056" cy="246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160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wipe(down)">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Keep in mind</a:t>
            </a:r>
            <a:endParaRPr lang="en-US" dirty="0"/>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72000" y="1204915"/>
            <a:ext cx="3048000" cy="3048000"/>
          </a:xfrm>
          <a:prstGeom prst="rect">
            <a:avLst/>
          </a:prstGeom>
        </p:spPr>
      </p:pic>
      <p:sp>
        <p:nvSpPr>
          <p:cNvPr id="10" name="TextBox 9"/>
          <p:cNvSpPr txBox="1"/>
          <p:nvPr/>
        </p:nvSpPr>
        <p:spPr>
          <a:xfrm>
            <a:off x="4491859" y="3769858"/>
            <a:ext cx="3208283" cy="1938992"/>
          </a:xfrm>
          <a:prstGeom prst="rect">
            <a:avLst/>
          </a:prstGeom>
          <a:noFill/>
        </p:spPr>
        <p:txBody>
          <a:bodyPr wrap="square" rtlCol="0">
            <a:spAutoFit/>
          </a:bodyPr>
          <a:lstStyle/>
          <a:p>
            <a:pPr algn="ctr" defTabSz="914400">
              <a:lnSpc>
                <a:spcPct val="200000"/>
              </a:lnSpc>
              <a:defRPr/>
            </a:pPr>
            <a:r>
              <a:rPr lang="en-US" sz="1200" b="1" kern="0" spc="200" dirty="0" smtClean="0">
                <a:solidFill>
                  <a:srgbClr val="635D59"/>
                </a:solidFill>
                <a:cs typeface="Arial" pitchFamily="34" charset="0"/>
              </a:rPr>
              <a:t>GIT IS IN BACKLOG OF THE TOOLS TEAM</a:t>
            </a:r>
          </a:p>
          <a:p>
            <a:pPr algn="ctr" defTabSz="914400">
              <a:lnSpc>
                <a:spcPct val="200000"/>
              </a:lnSpc>
              <a:defRPr/>
            </a:pPr>
            <a:endParaRPr lang="en-US" sz="1200" b="1" kern="0" spc="200" dirty="0">
              <a:solidFill>
                <a:srgbClr val="635D59"/>
              </a:solidFill>
              <a:cs typeface="Arial" pitchFamily="34" charset="0"/>
            </a:endParaRPr>
          </a:p>
          <a:p>
            <a:pPr algn="ctr" defTabSz="914400">
              <a:lnSpc>
                <a:spcPct val="200000"/>
              </a:lnSpc>
              <a:defRPr/>
            </a:pPr>
            <a:r>
              <a:rPr lang="en-US" sz="1200" b="1" kern="0" spc="200" dirty="0" smtClean="0">
                <a:solidFill>
                  <a:srgbClr val="D83801"/>
                </a:solidFill>
                <a:cs typeface="Arial" pitchFamily="34" charset="0"/>
              </a:rPr>
              <a:t>FOR THE MOMENT DO NOT USE GIT IN INGENICO PROJECTS</a:t>
            </a:r>
            <a:endParaRPr lang="en-US" sz="1200" b="1" kern="0" spc="200" dirty="0">
              <a:solidFill>
                <a:srgbClr val="D83801"/>
              </a:solidFill>
              <a:cs typeface="Arial" pitchFamily="34" charset="0"/>
            </a:endParaRPr>
          </a:p>
        </p:txBody>
      </p:sp>
    </p:spTree>
    <p:extLst>
      <p:ext uri="{BB962C8B-B14F-4D97-AF65-F5344CB8AC3E}">
        <p14:creationId xmlns:p14="http://schemas.microsoft.com/office/powerpoint/2010/main" val="80800585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036637" y="2582862"/>
            <a:ext cx="10569575" cy="1498600"/>
          </a:xfrm>
        </p:spPr>
        <p:txBody>
          <a:bodyPr/>
          <a:lstStyle/>
          <a:p>
            <a:r>
              <a:rPr lang="fr-BE" dirty="0" err="1" smtClean="0"/>
              <a:t>External</a:t>
            </a:r>
            <a:r>
              <a:rPr lang="fr-BE" dirty="0" smtClean="0"/>
              <a:t> </a:t>
            </a:r>
            <a:r>
              <a:rPr lang="fr-BE" dirty="0" err="1"/>
              <a:t>t</a:t>
            </a:r>
            <a:r>
              <a:rPr lang="fr-BE" dirty="0" err="1" smtClean="0"/>
              <a:t>ools</a:t>
            </a:r>
            <a:endParaRPr lang="en-US" dirty="0"/>
          </a:p>
        </p:txBody>
      </p:sp>
    </p:spTree>
    <p:extLst>
      <p:ext uri="{BB962C8B-B14F-4D97-AF65-F5344CB8AC3E}">
        <p14:creationId xmlns:p14="http://schemas.microsoft.com/office/powerpoint/2010/main" val="2691807644"/>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SourceTree</a:t>
            </a:r>
            <a:endParaRPr lang="en-US" dirty="0"/>
          </a:p>
        </p:txBody>
      </p:sp>
      <p:sp>
        <p:nvSpPr>
          <p:cNvPr id="3" name="Content Placeholder 2"/>
          <p:cNvSpPr>
            <a:spLocks noGrp="1"/>
          </p:cNvSpPr>
          <p:nvPr>
            <p:ph idx="4294967295"/>
          </p:nvPr>
        </p:nvSpPr>
        <p:spPr>
          <a:xfrm>
            <a:off x="621824" y="1632056"/>
            <a:ext cx="11192828" cy="1921836"/>
          </a:xfrm>
          <a:prstGeom prst="rect">
            <a:avLst/>
          </a:prstGeom>
        </p:spPr>
        <p:txBody>
          <a:bodyPr lIns="111026" tIns="55513" rIns="111026" bIns="55513"/>
          <a:lstStyle/>
          <a:p>
            <a:r>
              <a:rPr lang="en-US" dirty="0" err="1" smtClean="0"/>
              <a:t>Altassian</a:t>
            </a:r>
            <a:endParaRPr lang="en-US" dirty="0" smtClean="0"/>
          </a:p>
          <a:p>
            <a:r>
              <a:rPr lang="en-US" dirty="0" smtClean="0"/>
              <a:t>Completely free</a:t>
            </a:r>
          </a:p>
          <a:p>
            <a:r>
              <a:rPr lang="en-US" dirty="0" smtClean="0"/>
              <a:t>UI for advanced features</a:t>
            </a:r>
          </a:p>
          <a:p>
            <a:r>
              <a:rPr lang="en-US" dirty="0" smtClean="0">
                <a:hlinkClick r:id="rId2"/>
              </a:rPr>
              <a:t>https</a:t>
            </a:r>
            <a:r>
              <a:rPr lang="en-US" dirty="0">
                <a:hlinkClick r:id="rId2"/>
              </a:rPr>
              <a:t>://www.sourcetreeapp.com</a:t>
            </a:r>
            <a:r>
              <a:rPr lang="en-US" dirty="0" smtClean="0">
                <a:hlinkClick r:id="rId2"/>
              </a:rPr>
              <a:t>/</a:t>
            </a:r>
            <a:endParaRPr lang="en-US" dirty="0" smtClean="0"/>
          </a:p>
        </p:txBody>
      </p:sp>
      <p:pic>
        <p:nvPicPr>
          <p:cNvPr id="2050" name="Picture 2" descr="C:\Users\acl\Downloads\SourceTree_nav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603" y="1744662"/>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3939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GitKraken</a:t>
            </a:r>
            <a:endParaRPr lang="en-US" dirty="0"/>
          </a:p>
        </p:txBody>
      </p:sp>
      <p:sp>
        <p:nvSpPr>
          <p:cNvPr id="3" name="Content Placeholder 2"/>
          <p:cNvSpPr>
            <a:spLocks noGrp="1"/>
          </p:cNvSpPr>
          <p:nvPr>
            <p:ph idx="4294967295"/>
          </p:nvPr>
        </p:nvSpPr>
        <p:spPr>
          <a:xfrm>
            <a:off x="621824" y="1632056"/>
            <a:ext cx="11192828" cy="1921836"/>
          </a:xfrm>
          <a:prstGeom prst="rect">
            <a:avLst/>
          </a:prstGeom>
        </p:spPr>
        <p:txBody>
          <a:bodyPr lIns="111026" tIns="55513" rIns="111026" bIns="55513"/>
          <a:lstStyle/>
          <a:p>
            <a:r>
              <a:rPr lang="en-US" dirty="0" err="1"/>
              <a:t>Axosoft</a:t>
            </a:r>
            <a:endParaRPr lang="en-US" dirty="0" smtClean="0"/>
          </a:p>
          <a:p>
            <a:r>
              <a:rPr lang="en-US" dirty="0"/>
              <a:t>Free for non-commercial </a:t>
            </a:r>
            <a:r>
              <a:rPr lang="en-US" dirty="0" smtClean="0"/>
              <a:t>use</a:t>
            </a:r>
          </a:p>
          <a:p>
            <a:r>
              <a:rPr lang="en-US" dirty="0" smtClean="0"/>
              <a:t>UI </a:t>
            </a:r>
            <a:r>
              <a:rPr lang="en-US" dirty="0"/>
              <a:t>for advanced features</a:t>
            </a:r>
          </a:p>
          <a:p>
            <a:r>
              <a:rPr lang="en-US" dirty="0">
                <a:hlinkClick r:id="rId2"/>
              </a:rPr>
              <a:t>https://www.gitkraken.com</a:t>
            </a:r>
            <a:r>
              <a:rPr lang="en-US" dirty="0" smtClean="0">
                <a:hlinkClick r:id="rId2"/>
              </a:rPr>
              <a:t>/</a:t>
            </a:r>
            <a:r>
              <a:rPr lang="en-US" dirty="0" smtClean="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7" y="2049462"/>
            <a:ext cx="27749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499014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err="1" smtClean="0"/>
              <a:t>GitHub</a:t>
            </a:r>
            <a:endParaRPr lang="en-US" dirty="0"/>
          </a:p>
        </p:txBody>
      </p:sp>
      <p:sp>
        <p:nvSpPr>
          <p:cNvPr id="3" name="Text Placeholder 2"/>
          <p:cNvSpPr>
            <a:spLocks noGrp="1"/>
          </p:cNvSpPr>
          <p:nvPr>
            <p:ph type="body" sz="quarter" idx="12"/>
          </p:nvPr>
        </p:nvSpPr>
        <p:spPr/>
        <p:txBody>
          <a:bodyPr/>
          <a:lstStyle/>
          <a:p>
            <a:endParaRPr lang="en-US" dirty="0"/>
          </a:p>
        </p:txBody>
      </p:sp>
      <p:pic>
        <p:nvPicPr>
          <p:cNvPr id="3074" name="Picture 2" descr="https://assets-cdn.github.com/images/modules/logos_page/Octo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237" y="2125662"/>
            <a:ext cx="3929062" cy="3266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cl\Pictures\127.png"/>
          <p:cNvPicPr>
            <a:picLocks noChangeAspect="1" noChangeArrowheads="1"/>
          </p:cNvPicPr>
          <p:nvPr/>
        </p:nvPicPr>
        <p:blipFill rotWithShape="1">
          <a:blip r:embed="rId3">
            <a:extLst>
              <a:ext uri="{28A0092B-C50C-407E-A947-70E740481C1C}">
                <a14:useLocalDpi xmlns:a14="http://schemas.microsoft.com/office/drawing/2010/main" val="0"/>
              </a:ext>
            </a:extLst>
          </a:blip>
          <a:srcRect t="22422" b="27264"/>
          <a:stretch/>
        </p:blipFill>
        <p:spPr bwMode="auto">
          <a:xfrm>
            <a:off x="350837" y="64226"/>
            <a:ext cx="1346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GitHub</a:t>
            </a:r>
            <a:endParaRPr lang="en-US" dirty="0"/>
          </a:p>
        </p:txBody>
      </p:sp>
      <p:sp>
        <p:nvSpPr>
          <p:cNvPr id="3" name="Content Placeholder 2"/>
          <p:cNvSpPr>
            <a:spLocks noGrp="1"/>
          </p:cNvSpPr>
          <p:nvPr>
            <p:ph idx="4294967295"/>
          </p:nvPr>
        </p:nvSpPr>
        <p:spPr>
          <a:xfrm>
            <a:off x="621824" y="1632056"/>
            <a:ext cx="11192828" cy="4616063"/>
          </a:xfrm>
          <a:prstGeom prst="rect">
            <a:avLst/>
          </a:prstGeom>
        </p:spPr>
        <p:txBody>
          <a:bodyPr lIns="111026" tIns="55513" rIns="111026" bIns="55513"/>
          <a:lstStyle/>
          <a:p>
            <a:r>
              <a:rPr lang="en-US" dirty="0">
                <a:hlinkClick r:id="rId2"/>
              </a:rPr>
              <a:t>https://github.com</a:t>
            </a:r>
            <a:r>
              <a:rPr lang="en-US" dirty="0" smtClean="0">
                <a:hlinkClick r:id="rId2"/>
              </a:rPr>
              <a:t>/</a:t>
            </a:r>
            <a:endParaRPr lang="en-US" dirty="0" smtClean="0"/>
          </a:p>
          <a:p>
            <a:r>
              <a:rPr lang="en-US" dirty="0" smtClean="0"/>
              <a:t>The biggest repository out there</a:t>
            </a:r>
          </a:p>
          <a:p>
            <a:r>
              <a:rPr lang="en-US" dirty="0" smtClean="0"/>
              <a:t>Major open source projects</a:t>
            </a:r>
          </a:p>
          <a:p>
            <a:r>
              <a:rPr lang="en-US" dirty="0" smtClean="0"/>
              <a:t>Microsoft is in there</a:t>
            </a:r>
          </a:p>
          <a:p>
            <a:pPr lvl="1"/>
            <a:r>
              <a:rPr lang="fr-BE" dirty="0" smtClean="0">
                <a:hlinkClick r:id="rId3"/>
              </a:rPr>
              <a:t>https</a:t>
            </a:r>
            <a:r>
              <a:rPr lang="fr-BE" dirty="0">
                <a:hlinkClick r:id="rId3"/>
              </a:rPr>
              <a:t>://</a:t>
            </a:r>
            <a:r>
              <a:rPr lang="fr-BE" dirty="0" smtClean="0">
                <a:hlinkClick r:id="rId3"/>
              </a:rPr>
              <a:t>github.com/dotnet/roslyn</a:t>
            </a:r>
            <a:endParaRPr lang="fr-BE" dirty="0" smtClean="0"/>
          </a:p>
          <a:p>
            <a:pPr lvl="1"/>
            <a:r>
              <a:rPr lang="fr-BE" dirty="0">
                <a:hlinkClick r:id="rId4"/>
              </a:rPr>
              <a:t>https://</a:t>
            </a:r>
            <a:r>
              <a:rPr lang="fr-BE" dirty="0" smtClean="0">
                <a:hlinkClick r:id="rId4"/>
              </a:rPr>
              <a:t>github.com/aspnet/Mvc</a:t>
            </a:r>
            <a:endParaRPr lang="fr-BE" dirty="0" smtClean="0"/>
          </a:p>
          <a:p>
            <a:pPr lvl="1"/>
            <a:r>
              <a:rPr lang="fr-BE" dirty="0">
                <a:hlinkClick r:id="rId5"/>
              </a:rPr>
              <a:t>https://</a:t>
            </a:r>
            <a:r>
              <a:rPr lang="fr-BE" dirty="0" smtClean="0">
                <a:hlinkClick r:id="rId5"/>
              </a:rPr>
              <a:t>github.com/aspnet/EntityFramework</a:t>
            </a:r>
            <a:endParaRPr lang="fr-BE" dirty="0" smtClean="0"/>
          </a:p>
          <a:p>
            <a:pPr lvl="1"/>
            <a:endParaRPr lang="fr-BE" dirty="0"/>
          </a:p>
          <a:p>
            <a:endParaRPr lang="en-US" dirty="0"/>
          </a:p>
        </p:txBody>
      </p:sp>
    </p:spTree>
    <p:extLst>
      <p:ext uri="{BB962C8B-B14F-4D97-AF65-F5344CB8AC3E}">
        <p14:creationId xmlns:p14="http://schemas.microsoft.com/office/powerpoint/2010/main" val="153078679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smtClean="0"/>
              <a:t>Confusions of a TFS user</a:t>
            </a:r>
            <a:endParaRPr lang="en-US" dirty="0"/>
          </a:p>
        </p:txBody>
      </p:sp>
      <p:sp>
        <p:nvSpPr>
          <p:cNvPr id="4" name="Text Placeholder 3"/>
          <p:cNvSpPr>
            <a:spLocks noGrp="1"/>
          </p:cNvSpPr>
          <p:nvPr>
            <p:ph type="body" sz="quarter" idx="10"/>
          </p:nvPr>
        </p:nvSpPr>
        <p:spPr>
          <a:xfrm>
            <a:off x="274639" y="1212849"/>
            <a:ext cx="5486399" cy="3280898"/>
          </a:xfrm>
        </p:spPr>
        <p:txBody>
          <a:bodyPr/>
          <a:lstStyle/>
          <a:p>
            <a:endParaRPr lang="fr-BE" dirty="0" smtClean="0"/>
          </a:p>
          <a:p>
            <a:r>
              <a:rPr lang="fr-BE" dirty="0" smtClean="0"/>
              <a:t>TFS </a:t>
            </a:r>
            <a:r>
              <a:rPr lang="fr-BE" dirty="0" err="1"/>
              <a:t>Get</a:t>
            </a:r>
            <a:r>
              <a:rPr lang="fr-BE" dirty="0"/>
              <a:t> </a:t>
            </a:r>
            <a:r>
              <a:rPr lang="fr-BE" dirty="0" err="1"/>
              <a:t>latest</a:t>
            </a:r>
            <a:r>
              <a:rPr lang="fr-BE" dirty="0"/>
              <a:t> </a:t>
            </a:r>
            <a:r>
              <a:rPr lang="fr-BE" dirty="0" smtClean="0"/>
              <a:t>version</a:t>
            </a:r>
          </a:p>
          <a:p>
            <a:endParaRPr lang="fr-BE" dirty="0"/>
          </a:p>
          <a:p>
            <a:r>
              <a:rPr lang="fr-BE" dirty="0" smtClean="0"/>
              <a:t>TFS </a:t>
            </a:r>
            <a:r>
              <a:rPr lang="fr-BE" dirty="0" err="1" smtClean="0"/>
              <a:t>Get</a:t>
            </a:r>
            <a:r>
              <a:rPr lang="fr-BE" dirty="0" smtClean="0"/>
              <a:t> </a:t>
            </a:r>
            <a:r>
              <a:rPr lang="fr-BE" dirty="0" err="1" smtClean="0"/>
              <a:t>latest</a:t>
            </a:r>
            <a:r>
              <a:rPr lang="fr-BE" dirty="0" smtClean="0"/>
              <a:t> version</a:t>
            </a:r>
          </a:p>
          <a:p>
            <a:endParaRPr lang="fr-BE" dirty="0"/>
          </a:p>
          <a:p>
            <a:r>
              <a:rPr lang="fr-BE" dirty="0" smtClean="0"/>
              <a:t>TFS </a:t>
            </a:r>
            <a:r>
              <a:rPr lang="fr-BE" dirty="0" err="1" smtClean="0"/>
              <a:t>Checkin</a:t>
            </a:r>
            <a:endParaRPr lang="en-US" dirty="0"/>
          </a:p>
        </p:txBody>
      </p:sp>
      <p:sp>
        <p:nvSpPr>
          <p:cNvPr id="5" name="Text Placeholder 4"/>
          <p:cNvSpPr>
            <a:spLocks noGrp="1"/>
          </p:cNvSpPr>
          <p:nvPr>
            <p:ph type="body" sz="quarter" idx="11"/>
          </p:nvPr>
        </p:nvSpPr>
        <p:spPr>
          <a:xfrm>
            <a:off x="6675439" y="1212849"/>
            <a:ext cx="5486399" cy="3280898"/>
          </a:xfrm>
        </p:spPr>
        <p:txBody>
          <a:bodyPr/>
          <a:lstStyle/>
          <a:p>
            <a:endParaRPr lang="fr-BE" dirty="0" smtClean="0"/>
          </a:p>
          <a:p>
            <a:r>
              <a:rPr lang="fr-BE" dirty="0" smtClean="0"/>
              <a:t>Git Clone</a:t>
            </a:r>
          </a:p>
          <a:p>
            <a:endParaRPr lang="fr-BE" dirty="0"/>
          </a:p>
          <a:p>
            <a:r>
              <a:rPr lang="fr-BE" dirty="0" smtClean="0"/>
              <a:t>Git Pull</a:t>
            </a:r>
          </a:p>
          <a:p>
            <a:endParaRPr lang="fr-BE" dirty="0"/>
          </a:p>
          <a:p>
            <a:r>
              <a:rPr lang="fr-BE" dirty="0" smtClean="0"/>
              <a:t>Git commit &amp; Git push</a:t>
            </a:r>
            <a:endParaRPr lang="en-US" dirty="0"/>
          </a:p>
        </p:txBody>
      </p:sp>
      <p:sp>
        <p:nvSpPr>
          <p:cNvPr id="2" name="Rectangle 1"/>
          <p:cNvSpPr/>
          <p:nvPr/>
        </p:nvSpPr>
        <p:spPr bwMode="auto">
          <a:xfrm>
            <a:off x="6294437" y="258286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294437" y="166846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456630" y="38382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0630" y="17046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Question 1</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60630" y="27714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Question 2</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60630" y="38382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Question 3</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2672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9"/>
                                        </p:tgtEl>
                                      </p:cBhvr>
                                    </p:animEffect>
                                    <p:anim calcmode="lin" valueType="num">
                                      <p:cBhvr>
                                        <p:cTn id="21" dur="1000"/>
                                        <p:tgtEl>
                                          <p:spTgt spid="9"/>
                                        </p:tgtEl>
                                        <p:attrNameLst>
                                          <p:attrName>ppt_x</p:attrName>
                                        </p:attrNameLst>
                                      </p:cBhvr>
                                      <p:tavLst>
                                        <p:tav tm="0">
                                          <p:val>
                                            <p:strVal val="ppt_x"/>
                                          </p:val>
                                        </p:tav>
                                        <p:tav tm="100000">
                                          <p:val>
                                            <p:strVal val="ppt_x"/>
                                          </p:val>
                                        </p:tav>
                                      </p:tavLst>
                                    </p:anim>
                                    <p:anim calcmode="lin" valueType="num">
                                      <p:cBhvr>
                                        <p:cTn id="22" dur="1000"/>
                                        <p:tgtEl>
                                          <p:spTgt spid="9"/>
                                        </p:tgtEl>
                                        <p:attrNameLst>
                                          <p:attrName>ppt_y</p:attrName>
                                        </p:attrNameLst>
                                      </p:cBhvr>
                                      <p:tavLst>
                                        <p:tav tm="0">
                                          <p:val>
                                            <p:strVal val="ppt_y"/>
                                          </p:val>
                                        </p:tav>
                                        <p:tav tm="100000">
                                          <p:val>
                                            <p:strVal val="ppt_y+.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10"/>
                                        </p:tgtEl>
                                      </p:cBhvr>
                                    </p:animEffect>
                                    <p:anim calcmode="lin" valueType="num">
                                      <p:cBhvr>
                                        <p:cTn id="35" dur="1000"/>
                                        <p:tgtEl>
                                          <p:spTgt spid="10"/>
                                        </p:tgtEl>
                                        <p:attrNameLst>
                                          <p:attrName>ppt_x</p:attrName>
                                        </p:attrNameLst>
                                      </p:cBhvr>
                                      <p:tavLst>
                                        <p:tav tm="0">
                                          <p:val>
                                            <p:strVal val="ppt_x"/>
                                          </p:val>
                                        </p:tav>
                                        <p:tav tm="100000">
                                          <p:val>
                                            <p:strVal val="ppt_x"/>
                                          </p:val>
                                        </p:tav>
                                      </p:tavLst>
                                    </p:anim>
                                    <p:anim calcmode="lin" valueType="num">
                                      <p:cBhvr>
                                        <p:cTn id="36" dur="1000"/>
                                        <p:tgtEl>
                                          <p:spTgt spid="10"/>
                                        </p:tgtEl>
                                        <p:attrNameLst>
                                          <p:attrName>ppt_y</p:attrName>
                                        </p:attrNameLst>
                                      </p:cBhvr>
                                      <p:tavLst>
                                        <p:tav tm="0">
                                          <p:val>
                                            <p:strVal val="ppt_y"/>
                                          </p:val>
                                        </p:tav>
                                        <p:tav tm="100000">
                                          <p:val>
                                            <p:strVal val="ppt_y+.1"/>
                                          </p:val>
                                        </p:tav>
                                      </p:tavLst>
                                    </p:anim>
                                    <p:set>
                                      <p:cBhvr>
                                        <p:cTn id="37" dur="1" fill="hold">
                                          <p:stCondLst>
                                            <p:cond delay="9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7"/>
                                        </p:tgtEl>
                                      </p:cBhvr>
                                    </p:animEffect>
                                    <p:anim calcmode="lin" valueType="num">
                                      <p:cBhvr>
                                        <p:cTn id="42" dur="1000"/>
                                        <p:tgtEl>
                                          <p:spTgt spid="7"/>
                                        </p:tgtEl>
                                        <p:attrNameLst>
                                          <p:attrName>ppt_x</p:attrName>
                                        </p:attrNameLst>
                                      </p:cBhvr>
                                      <p:tavLst>
                                        <p:tav tm="0">
                                          <p:val>
                                            <p:strVal val="ppt_x"/>
                                          </p:val>
                                        </p:tav>
                                        <p:tav tm="100000">
                                          <p:val>
                                            <p:strVal val="ppt_x"/>
                                          </p:val>
                                        </p:tav>
                                      </p:tavLst>
                                    </p:anim>
                                    <p:anim calcmode="lin" valueType="num">
                                      <p:cBhvr>
                                        <p:cTn id="43" dur="1000"/>
                                        <p:tgtEl>
                                          <p:spTgt spid="7"/>
                                        </p:tgtEl>
                                        <p:attrNameLst>
                                          <p:attrName>ppt_y</p:attrName>
                                        </p:attrNameLst>
                                      </p:cBhvr>
                                      <p:tavLst>
                                        <p:tav tm="0">
                                          <p:val>
                                            <p:strVal val="ppt_y"/>
                                          </p:val>
                                        </p:tav>
                                        <p:tav tm="100000">
                                          <p:val>
                                            <p:strVal val="ppt_y+.1"/>
                                          </p:val>
                                        </p:tav>
                                      </p:tavLst>
                                    </p:anim>
                                    <p:set>
                                      <p:cBhvr>
                                        <p:cTn id="4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a:off x="294554" y="6069840"/>
            <a:ext cx="11869650" cy="627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lvl="0" algn="ctr" defTabSz="932411" fontAlgn="base">
              <a:lnSpc>
                <a:spcPct val="90000"/>
              </a:lnSpc>
              <a:spcBef>
                <a:spcPct val="0"/>
              </a:spcBef>
              <a:spcAft>
                <a:spcPct val="0"/>
              </a:spcAft>
              <a:defRPr/>
            </a:pPr>
            <a:r>
              <a:rPr lang="en-US" sz="2400" kern="0" dirty="0">
                <a:solidFill>
                  <a:srgbClr val="FFFFFF"/>
                </a:solidFill>
                <a:latin typeface="Segoe UI Light"/>
                <a:ea typeface="Segoe UI" pitchFamily="34" charset="0"/>
                <a:cs typeface="Segoe UI Semibold" panose="020B0702040204020203" pitchFamily="34" charset="0"/>
              </a:rPr>
              <a:t>bit.ly/</a:t>
            </a:r>
            <a:r>
              <a:rPr lang="en-US" sz="2400" kern="0" dirty="0" err="1">
                <a:solidFill>
                  <a:srgbClr val="FFFFFF"/>
                </a:solidFill>
                <a:latin typeface="Segoe UI Light"/>
                <a:ea typeface="Segoe UI" pitchFamily="34" charset="0"/>
                <a:cs typeface="Segoe UI Semibold" panose="020B0702040204020203" pitchFamily="34" charset="0"/>
              </a:rPr>
              <a:t>git</a:t>
            </a:r>
            <a:r>
              <a:rPr lang="en-US" sz="2400" kern="0" dirty="0">
                <a:solidFill>
                  <a:srgbClr val="FFFFFF"/>
                </a:solidFill>
                <a:latin typeface="Segoe UI Light"/>
                <a:ea typeface="Segoe UI" pitchFamily="34" charset="0"/>
                <a:cs typeface="Segoe UI Semibold" panose="020B0702040204020203" pitchFamily="34" charset="0"/>
              </a:rPr>
              <a:t>-try</a:t>
            </a:r>
          </a:p>
        </p:txBody>
      </p:sp>
      <p:sp>
        <p:nvSpPr>
          <p:cNvPr id="5" name="Rectangle 4"/>
          <p:cNvSpPr/>
          <p:nvPr/>
        </p:nvSpPr>
        <p:spPr bwMode="auto">
          <a:xfrm>
            <a:off x="4202014" y="1744663"/>
            <a:ext cx="8234461" cy="4114800"/>
          </a:xfrm>
          <a:prstGeom prst="rect">
            <a:avLst/>
          </a:prstGeom>
          <a:solidFill>
            <a:srgbClr val="AC2A90"/>
          </a:solidFill>
          <a:ln w="1079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404040"/>
              </a:solidFill>
              <a:effectLst/>
              <a:uLnTx/>
              <a:uFillTx/>
              <a:latin typeface="Segoe UI"/>
              <a:ea typeface="+mn-ea"/>
              <a:cs typeface="+mn-cs"/>
            </a:endParaRPr>
          </a:p>
        </p:txBody>
      </p:sp>
      <p:sp>
        <p:nvSpPr>
          <p:cNvPr id="6" name="Rectangle 5"/>
          <p:cNvSpPr/>
          <p:nvPr/>
        </p:nvSpPr>
        <p:spPr bwMode="auto">
          <a:xfrm>
            <a:off x="0" y="1744663"/>
            <a:ext cx="8234461" cy="4114800"/>
          </a:xfrm>
          <a:prstGeom prst="rect">
            <a:avLst/>
          </a:prstGeom>
          <a:solidFill>
            <a:srgbClr val="F78C1F"/>
          </a:solidFill>
          <a:ln w="1079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404040"/>
              </a:solidFill>
              <a:effectLst/>
              <a:uLnTx/>
              <a:uFillTx/>
              <a:latin typeface="Segoe UI"/>
              <a:ea typeface="+mn-ea"/>
              <a:cs typeface="+mn-cs"/>
            </a:endParaRPr>
          </a:p>
        </p:txBody>
      </p:sp>
      <p:sp>
        <p:nvSpPr>
          <p:cNvPr id="10"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Hands</a:t>
            </a:r>
            <a:r>
              <a:rPr kumimoji="0" lang="en-US" sz="4800" b="0" i="0" u="none" strike="noStrike" kern="1200" cap="none" spc="-102" normalizeH="0" noProof="0" dirty="0" smtClean="0">
                <a:ln w="3175">
                  <a:noFill/>
                </a:ln>
                <a:solidFill>
                  <a:srgbClr val="FFFFFF"/>
                </a:solidFill>
                <a:effectLst/>
                <a:uLnTx/>
                <a:uFillTx/>
                <a:latin typeface="Segoe UI Light"/>
                <a:ea typeface="+mn-ea"/>
                <a:cs typeface="Segoe UI" pitchFamily="34" charset="0"/>
              </a:rPr>
              <a:t> on</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w="3175">
                  <a:noFill/>
                </a:ln>
                <a:solidFill>
                  <a:srgbClr val="FFFFFF"/>
                </a:solidFill>
                <a:effectLst/>
                <a:uLnTx/>
                <a:uFillTx/>
                <a:latin typeface="Segoe UI Light"/>
                <a:ea typeface="+mn-ea"/>
                <a:cs typeface="Segoe UI" pitchFamily="34" charset="0"/>
              </a:rPr>
              <a:t>Go to next level</a:t>
            </a:r>
            <a:endParaRPr kumimoji="0" lang="en-US" sz="2400" b="0" i="0" u="none" strike="noStrike" kern="1200" cap="none" spc="0" normalizeH="0" baseline="0" noProof="0" dirty="0">
              <a:ln w="3175">
                <a:noFill/>
              </a:ln>
              <a:solidFill>
                <a:srgbClr val="FFFFFF"/>
              </a:solidFill>
              <a:effectLst/>
              <a:uLnTx/>
              <a:uFillTx/>
              <a:latin typeface="Segoe UI Light"/>
              <a:ea typeface="+mn-ea"/>
              <a:cs typeface="Segoe U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223" y="1744663"/>
            <a:ext cx="4972814" cy="410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964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a:off x="444587" y="1363662"/>
            <a:ext cx="11869650" cy="960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lvl="0" algn="ctr" defTabSz="932411" fontAlgn="base">
              <a:lnSpc>
                <a:spcPct val="90000"/>
              </a:lnSpc>
              <a:spcBef>
                <a:spcPct val="0"/>
              </a:spcBef>
              <a:spcAft>
                <a:spcPct val="0"/>
              </a:spcAft>
              <a:defRPr/>
            </a:pPr>
            <a:r>
              <a:rPr lang="en-US" sz="2400" u="sng" kern="0" dirty="0">
                <a:solidFill>
                  <a:schemeClr val="bg1"/>
                </a:solidFill>
                <a:latin typeface="Segoe UI Light"/>
                <a:ea typeface="Segoe UI" pitchFamily="34" charset="0"/>
                <a:cs typeface="Segoe UI Semibold" panose="020B0702040204020203" pitchFamily="34" charset="0"/>
              </a:rPr>
              <a:t>http://learngitbranching.js.org</a:t>
            </a:r>
            <a:r>
              <a:rPr lang="en-US" sz="2400" u="sng" kern="0" dirty="0" smtClean="0">
                <a:solidFill>
                  <a:schemeClr val="bg1"/>
                </a:solidFill>
                <a:latin typeface="Segoe UI Light"/>
                <a:ea typeface="Segoe UI" pitchFamily="34" charset="0"/>
                <a:cs typeface="Segoe UI Semibold" panose="020B0702040204020203" pitchFamily="34" charset="0"/>
              </a:rPr>
              <a:t>/</a:t>
            </a:r>
          </a:p>
          <a:p>
            <a:pPr lvl="0" algn="ctr" defTabSz="932411" fontAlgn="base">
              <a:lnSpc>
                <a:spcPct val="90000"/>
              </a:lnSpc>
              <a:spcBef>
                <a:spcPct val="0"/>
              </a:spcBef>
              <a:spcAft>
                <a:spcPct val="0"/>
              </a:spcAft>
              <a:defRPr/>
            </a:pPr>
            <a:endParaRPr lang="en-US" sz="2400" kern="0" dirty="0">
              <a:solidFill>
                <a:schemeClr val="bg1"/>
              </a:solidFill>
              <a:latin typeface="Segoe UI Light"/>
              <a:ea typeface="Segoe UI" pitchFamily="34" charset="0"/>
              <a:cs typeface="Segoe UI Semibold" panose="020B0702040204020203" pitchFamily="34" charset="0"/>
            </a:endParaRPr>
          </a:p>
        </p:txBody>
      </p:sp>
      <p:sp>
        <p:nvSpPr>
          <p:cNvPr id="10"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Others resources</a:t>
            </a:r>
            <a:endParaRPr kumimoji="0" lang="en-US" sz="2400" b="0" i="0" u="none" strike="noStrike" kern="1200" cap="none" spc="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20389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42303" y="2717172"/>
            <a:ext cx="7151868" cy="1560180"/>
            <a:chOff x="2642303" y="2699082"/>
            <a:chExt cx="7151868" cy="1560180"/>
          </a:xfrm>
        </p:grpSpPr>
        <p:sp>
          <p:nvSpPr>
            <p:cNvPr id="10" name="Text Placeholder 4"/>
            <p:cNvSpPr txBox="1">
              <a:spLocks/>
            </p:cNvSpPr>
            <p:nvPr/>
          </p:nvSpPr>
          <p:spPr>
            <a:xfrm>
              <a:off x="3400107" y="3668331"/>
              <a:ext cx="5636260" cy="590931"/>
            </a:xfrm>
            <a:prstGeom prst="rect">
              <a:avLst/>
            </a:prstGeom>
            <a:noFill/>
          </p:spPr>
          <p:txBody>
            <a:bodyPr wrap="square" lIns="146304" tIns="109728" rIns="146304" bIns="109728">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400" b="0" i="0" u="none" strike="noStrike" kern="0" cap="none" spc="0" normalizeH="0" baseline="0" noProof="0" dirty="0" smtClean="0">
                  <a:ln w="3175">
                    <a:noFill/>
                  </a:ln>
                  <a:solidFill>
                    <a:srgbClr val="FFFFFF"/>
                  </a:solidFill>
                  <a:effectLst/>
                  <a:uLnTx/>
                  <a:uFillTx/>
                  <a:latin typeface="Segoe UI"/>
                  <a:ea typeface="+mn-ea"/>
                  <a:cs typeface="Segoe UI Semilight" panose="020B0402040204020203" pitchFamily="34" charset="0"/>
                </a:rPr>
                <a:t>Ingenico </a:t>
              </a:r>
              <a:r>
                <a:rPr kumimoji="0" lang="en-US" sz="2400" b="0" i="0" u="none" strike="noStrike" kern="0" cap="none" spc="0" normalizeH="0" baseline="0" noProof="0" dirty="0" err="1" smtClean="0">
                  <a:ln w="3175">
                    <a:noFill/>
                  </a:ln>
                  <a:solidFill>
                    <a:srgbClr val="FFFFFF"/>
                  </a:solidFill>
                  <a:effectLst/>
                  <a:uLnTx/>
                  <a:uFillTx/>
                  <a:latin typeface="Segoe UI"/>
                  <a:ea typeface="+mn-ea"/>
                  <a:cs typeface="Segoe UI Semilight" panose="020B0402040204020203" pitchFamily="34" charset="0"/>
                </a:rPr>
                <a:t>ePayments</a:t>
              </a:r>
              <a:r>
                <a:rPr kumimoji="0" lang="en-US" sz="2400" b="0" i="0" u="none" strike="noStrike" kern="0" cap="none" spc="0" normalizeH="0" baseline="0" noProof="0" dirty="0" smtClean="0">
                  <a:ln w="3175">
                    <a:noFill/>
                  </a:ln>
                  <a:solidFill>
                    <a:srgbClr val="FFFFFF"/>
                  </a:solidFill>
                  <a:effectLst/>
                  <a:uLnTx/>
                  <a:uFillTx/>
                  <a:latin typeface="Segoe UI"/>
                  <a:ea typeface="+mn-ea"/>
                  <a:cs typeface="Segoe UI Semilight" panose="020B0402040204020203" pitchFamily="34" charset="0"/>
                </a:rPr>
                <a:t> Training Chapters</a:t>
              </a:r>
              <a:endPar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1" name="Title 12"/>
            <p:cNvSpPr txBox="1">
              <a:spLocks/>
            </p:cNvSpPr>
            <p:nvPr/>
          </p:nvSpPr>
          <p:spPr>
            <a:xfrm>
              <a:off x="2642303" y="2699082"/>
              <a:ext cx="7151868" cy="697114"/>
            </a:xfrm>
            <a:prstGeom prst="rect">
              <a:avLst/>
            </a:prstGeom>
          </p:spPr>
          <p:txBody>
            <a:bodyPr lIns="146304" tIns="9144" rIns="146304" bIns="9144" anchor="b" anchorCtr="0"/>
            <a:lstStyle>
              <a:lvl1pPr marL="0" indent="0" algn="ctr" defTabSz="932742" rtl="0" eaLnBrk="1" latinLnBrk="0" hangingPunct="1">
                <a:lnSpc>
                  <a:spcPct val="90000"/>
                </a:lnSpc>
                <a:spcBef>
                  <a:spcPts val="0"/>
                </a:spcBef>
                <a:buNone/>
                <a:defRPr lang="en-US" sz="6600" b="0" kern="1200" cap="none" spc="-102" baseline="0">
                  <a:ln w="3175">
                    <a:noFill/>
                  </a:ln>
                  <a:solidFill>
                    <a:schemeClr val="bg1"/>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smtClean="0">
                  <a:ln w="3175">
                    <a:noFill/>
                  </a:ln>
                  <a:solidFill>
                    <a:srgbClr val="FFFFFF"/>
                  </a:solidFill>
                  <a:effectLst/>
                  <a:uLnTx/>
                  <a:uFillTx/>
                  <a:latin typeface="Segoe UI Light"/>
                  <a:ea typeface="+mn-ea"/>
                  <a:cs typeface="Segoe UI Semilight" panose="020B0402040204020203" pitchFamily="34" charset="0"/>
                </a:rPr>
                <a:t>Thank you</a:t>
              </a:r>
              <a:endParaRPr kumimoji="0" lang="en-US" sz="4800" b="0" i="0" u="none" strike="noStrike" kern="1200" cap="none" spc="0" normalizeH="0" baseline="0" noProof="0" dirty="0">
                <a:ln w="3175">
                  <a:noFill/>
                </a:ln>
                <a:solidFill>
                  <a:srgbClr val="FFFFFF"/>
                </a:solidFill>
                <a:effectLst/>
                <a:uLnTx/>
                <a:uFillTx/>
                <a:latin typeface="Segoe UI Light"/>
                <a:ea typeface="+mn-ea"/>
                <a:cs typeface="Segoe UI Semilight" panose="020B0402040204020203" pitchFamily="34" charset="0"/>
              </a:endParaRPr>
            </a:p>
          </p:txBody>
        </p:sp>
        <p:cxnSp>
          <p:nvCxnSpPr>
            <p:cNvPr id="13" name="Straight Connector 12"/>
            <p:cNvCxnSpPr/>
            <p:nvPr/>
          </p:nvCxnSpPr>
          <p:spPr>
            <a:xfrm>
              <a:off x="3041085" y="3537600"/>
              <a:ext cx="6354305" cy="0"/>
            </a:xfrm>
            <a:prstGeom prst="line">
              <a:avLst/>
            </a:prstGeom>
            <a:noFill/>
            <a:ln w="9525" cap="flat" cmpd="sng" algn="ctr">
              <a:solidFill>
                <a:srgbClr val="7549A7"/>
              </a:solidFill>
              <a:prstDash val="solid"/>
              <a:headEnd type="none"/>
              <a:tailEnd type="none"/>
            </a:ln>
            <a:effectLst/>
          </p:spPr>
        </p:cxnSp>
      </p:grpSp>
    </p:spTree>
    <p:extLst>
      <p:ext uri="{BB962C8B-B14F-4D97-AF65-F5344CB8AC3E}">
        <p14:creationId xmlns:p14="http://schemas.microsoft.com/office/powerpoint/2010/main" val="302709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to version control</a:t>
            </a:r>
          </a:p>
        </p:txBody>
      </p:sp>
      <p:pic>
        <p:nvPicPr>
          <p:cNvPr id="5" name="Picture 2" descr="C:\Users\acl\Pictures\127.png"/>
          <p:cNvPicPr>
            <a:picLocks noChangeAspect="1" noChangeArrowheads="1"/>
          </p:cNvPicPr>
          <p:nvPr/>
        </p:nvPicPr>
        <p:blipFill rotWithShape="1">
          <a:blip r:embed="rId2">
            <a:extLst>
              <a:ext uri="{28A0092B-C50C-407E-A947-70E740481C1C}">
                <a14:useLocalDpi xmlns:a14="http://schemas.microsoft.com/office/drawing/2010/main" val="0"/>
              </a:ext>
            </a:extLst>
          </a:blip>
          <a:srcRect t="22422" b="27264"/>
          <a:stretch/>
        </p:blipFill>
        <p:spPr bwMode="auto">
          <a:xfrm>
            <a:off x="350837" y="6390640"/>
            <a:ext cx="1346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623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Introduction to version control</a:t>
            </a:r>
            <a:endParaRPr lang="en-US" dirty="0">
              <a:solidFill>
                <a:schemeClr val="tx1"/>
              </a:solidFill>
            </a:endParaRPr>
          </a:p>
        </p:txBody>
      </p:sp>
      <p:sp>
        <p:nvSpPr>
          <p:cNvPr id="6" name="Rectangle 5"/>
          <p:cNvSpPr/>
          <p:nvPr/>
        </p:nvSpPr>
        <p:spPr>
          <a:xfrm>
            <a:off x="350837" y="1363662"/>
            <a:ext cx="10511315" cy="5786199"/>
          </a:xfrm>
          <a:prstGeom prst="rect">
            <a:avLst/>
          </a:prstGeom>
        </p:spPr>
        <p:txBody>
          <a:bodyPr wrap="square">
            <a:spAutoFit/>
          </a:bodyPr>
          <a:lstStyle/>
          <a:p>
            <a:pPr lvl="0" defTabSz="914400">
              <a:lnSpc>
                <a:spcPct val="125000"/>
              </a:lnSpc>
            </a:pPr>
            <a:r>
              <a:rPr lang="fr-BE" sz="2800" kern="0" spc="20" dirty="0" smtClean="0">
                <a:solidFill>
                  <a:srgbClr val="682A7A"/>
                </a:solidFill>
                <a:latin typeface="Segoe UI Light"/>
              </a:rPr>
              <a:t>« Git </a:t>
            </a:r>
            <a:r>
              <a:rPr lang="fr-BE" sz="2800" kern="0" spc="20" dirty="0" err="1" smtClean="0">
                <a:solidFill>
                  <a:srgbClr val="682A7A"/>
                </a:solidFill>
                <a:latin typeface="Segoe UI Light"/>
              </a:rPr>
              <a:t>is</a:t>
            </a:r>
            <a:r>
              <a:rPr lang="fr-BE" sz="2800" kern="0" spc="20" dirty="0" smtClean="0">
                <a:solidFill>
                  <a:srgbClr val="682A7A"/>
                </a:solidFill>
                <a:latin typeface="Segoe UI Light"/>
              </a:rPr>
              <a:t> an </a:t>
            </a:r>
            <a:r>
              <a:rPr lang="fr-BE" sz="2800" kern="0" spc="20" dirty="0" err="1" smtClean="0">
                <a:solidFill>
                  <a:srgbClr val="682A7A"/>
                </a:solidFill>
                <a:latin typeface="Segoe UI Light"/>
              </a:rPr>
              <a:t>example</a:t>
            </a:r>
            <a:r>
              <a:rPr lang="fr-BE" sz="2800" kern="0" spc="20" dirty="0" smtClean="0">
                <a:solidFill>
                  <a:srgbClr val="682A7A"/>
                </a:solidFill>
                <a:latin typeface="Segoe UI Light"/>
              </a:rPr>
              <a:t> of Version Control »</a:t>
            </a:r>
          </a:p>
          <a:p>
            <a:pPr lvl="0" defTabSz="914400">
              <a:lnSpc>
                <a:spcPct val="125000"/>
              </a:lnSpc>
            </a:pPr>
            <a:r>
              <a:rPr lang="fr-BE" sz="1600" b="1" kern="0" spc="20" dirty="0" smtClean="0">
                <a:solidFill>
                  <a:schemeClr val="accent6"/>
                </a:solidFill>
              </a:rPr>
              <a:t>Version control</a:t>
            </a:r>
            <a:r>
              <a:rPr lang="fr-BE" sz="1600" kern="0" spc="20" dirty="0" smtClean="0">
                <a:solidFill>
                  <a:schemeClr val="accent6"/>
                </a:solidFill>
              </a:rPr>
              <a:t> </a:t>
            </a:r>
            <a:r>
              <a:rPr lang="fr-BE" sz="1600" kern="0" spc="20" dirty="0" err="1" smtClean="0">
                <a:solidFill>
                  <a:schemeClr val="accent6"/>
                </a:solidFill>
              </a:rPr>
              <a:t>is</a:t>
            </a:r>
            <a:r>
              <a:rPr lang="fr-BE" sz="1600" kern="0" spc="20" dirty="0" smtClean="0">
                <a:solidFill>
                  <a:schemeClr val="accent6"/>
                </a:solidFill>
              </a:rPr>
              <a:t> a system </a:t>
            </a:r>
            <a:r>
              <a:rPr lang="fr-BE" sz="1600" kern="0" spc="20" dirty="0" err="1" smtClean="0">
                <a:solidFill>
                  <a:schemeClr val="accent6"/>
                </a:solidFill>
              </a:rPr>
              <a:t>that</a:t>
            </a:r>
            <a:r>
              <a:rPr lang="fr-BE" sz="1600" kern="0" spc="20" dirty="0" smtClean="0">
                <a:solidFill>
                  <a:schemeClr val="accent6"/>
                </a:solidFill>
              </a:rPr>
              <a:t> records changes to a file or set of files over </a:t>
            </a:r>
            <a:r>
              <a:rPr lang="fr-BE" sz="1600" kern="0" spc="20" dirty="0" err="1" smtClean="0">
                <a:solidFill>
                  <a:schemeClr val="accent6"/>
                </a:solidFill>
              </a:rPr>
              <a:t>you</a:t>
            </a:r>
            <a:r>
              <a:rPr lang="fr-BE" sz="1600" kern="0" spc="20" dirty="0" smtClean="0">
                <a:solidFill>
                  <a:schemeClr val="accent6"/>
                </a:solidFill>
              </a:rPr>
              <a:t> </a:t>
            </a:r>
            <a:r>
              <a:rPr lang="fr-BE" sz="1600" kern="0" spc="20" dirty="0" err="1" smtClean="0">
                <a:solidFill>
                  <a:schemeClr val="accent6"/>
                </a:solidFill>
              </a:rPr>
              <a:t>can</a:t>
            </a:r>
            <a:r>
              <a:rPr lang="fr-BE" sz="1600" kern="0" spc="20" dirty="0" smtClean="0">
                <a:solidFill>
                  <a:schemeClr val="accent6"/>
                </a:solidFill>
              </a:rPr>
              <a:t> </a:t>
            </a:r>
            <a:r>
              <a:rPr lang="fr-BE" sz="1600" kern="0" spc="20" dirty="0" err="1" smtClean="0">
                <a:solidFill>
                  <a:schemeClr val="accent6"/>
                </a:solidFill>
              </a:rPr>
              <a:t>recall</a:t>
            </a:r>
            <a:r>
              <a:rPr lang="fr-BE" sz="1600" kern="0" spc="20" dirty="0" smtClean="0">
                <a:solidFill>
                  <a:schemeClr val="accent6"/>
                </a:solidFill>
              </a:rPr>
              <a:t> </a:t>
            </a:r>
            <a:r>
              <a:rPr lang="fr-BE" sz="1600" kern="0" spc="20" dirty="0" err="1" smtClean="0">
                <a:solidFill>
                  <a:schemeClr val="accent6"/>
                </a:solidFill>
              </a:rPr>
              <a:t>specific</a:t>
            </a:r>
            <a:r>
              <a:rPr lang="fr-BE" sz="1600" kern="0" spc="20" dirty="0" smtClean="0">
                <a:solidFill>
                  <a:schemeClr val="accent6"/>
                </a:solidFill>
              </a:rPr>
              <a:t> versions </a:t>
            </a:r>
            <a:r>
              <a:rPr lang="fr-BE" sz="1600" kern="0" spc="20" dirty="0" err="1" smtClean="0">
                <a:solidFill>
                  <a:schemeClr val="accent6"/>
                </a:solidFill>
              </a:rPr>
              <a:t>later</a:t>
            </a:r>
            <a:r>
              <a:rPr lang="fr-BE" sz="1600" kern="0" spc="20" dirty="0" smtClean="0">
                <a:solidFill>
                  <a:schemeClr val="accent6"/>
                </a:solidFill>
              </a:rPr>
              <a:t>.</a:t>
            </a:r>
          </a:p>
          <a:p>
            <a:pPr lvl="0" defTabSz="914400">
              <a:lnSpc>
                <a:spcPct val="125000"/>
              </a:lnSpc>
            </a:pPr>
            <a:endParaRPr lang="fr-BE" sz="1600" kern="0" spc="20" dirty="0">
              <a:solidFill>
                <a:schemeClr val="accent6"/>
              </a:solidFill>
            </a:endParaRPr>
          </a:p>
          <a:p>
            <a:pPr lvl="0" defTabSz="914400">
              <a:lnSpc>
                <a:spcPct val="125000"/>
              </a:lnSpc>
            </a:pPr>
            <a:r>
              <a:rPr lang="fr-BE" sz="1600" kern="0" spc="20" dirty="0" smtClean="0">
                <a:solidFill>
                  <a:schemeClr val="accent6"/>
                </a:solidFill>
              </a:rPr>
              <a:t>It </a:t>
            </a:r>
            <a:r>
              <a:rPr lang="fr-BE" sz="1600" kern="0" spc="20" dirty="0" err="1" smtClean="0">
                <a:solidFill>
                  <a:schemeClr val="accent6"/>
                </a:solidFill>
              </a:rPr>
              <a:t>allows</a:t>
            </a:r>
            <a:r>
              <a:rPr lang="fr-BE" sz="1600" kern="0" spc="20" dirty="0" smtClean="0">
                <a:solidFill>
                  <a:schemeClr val="accent6"/>
                </a:solidFill>
              </a:rPr>
              <a:t> </a:t>
            </a:r>
            <a:r>
              <a:rPr lang="fr-BE" sz="1600" kern="0" spc="20" dirty="0" err="1" smtClean="0">
                <a:solidFill>
                  <a:schemeClr val="accent6"/>
                </a:solidFill>
              </a:rPr>
              <a:t>you</a:t>
            </a:r>
            <a:r>
              <a:rPr lang="fr-BE" sz="1600" kern="0" spc="20" dirty="0" smtClean="0">
                <a:solidFill>
                  <a:schemeClr val="accent6"/>
                </a:solidFill>
              </a:rPr>
              <a:t> to :</a:t>
            </a:r>
          </a:p>
          <a:p>
            <a:pPr lvl="0" defTabSz="914400">
              <a:lnSpc>
                <a:spcPct val="125000"/>
              </a:lnSpc>
            </a:pPr>
            <a:endParaRPr lang="fr-BE" sz="1600" kern="0" spc="20" dirty="0">
              <a:solidFill>
                <a:schemeClr val="accent6"/>
              </a:solidFill>
            </a:endParaRP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Revert</a:t>
            </a:r>
            <a:r>
              <a:rPr lang="fr-BE" sz="1600" kern="0" spc="20" dirty="0" smtClean="0">
                <a:solidFill>
                  <a:schemeClr val="accent6"/>
                </a:solidFill>
              </a:rPr>
              <a:t> files to </a:t>
            </a:r>
            <a:r>
              <a:rPr lang="fr-BE" sz="1600" kern="0" spc="20" dirty="0" err="1" smtClean="0">
                <a:solidFill>
                  <a:schemeClr val="accent6"/>
                </a:solidFill>
              </a:rPr>
              <a:t>previous</a:t>
            </a:r>
            <a:r>
              <a:rPr lang="fr-BE" sz="1600" kern="0" spc="20" dirty="0" smtClean="0">
                <a:solidFill>
                  <a:schemeClr val="accent6"/>
                </a:solidFill>
              </a:rPr>
              <a:t> state</a:t>
            </a: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Revert</a:t>
            </a:r>
            <a:r>
              <a:rPr lang="fr-BE" sz="1600" kern="0" spc="20" dirty="0" smtClean="0">
                <a:solidFill>
                  <a:schemeClr val="accent6"/>
                </a:solidFill>
              </a:rPr>
              <a:t> </a:t>
            </a:r>
            <a:r>
              <a:rPr lang="fr-BE" sz="1600" kern="0" spc="20" dirty="0" err="1" smtClean="0">
                <a:solidFill>
                  <a:schemeClr val="accent6"/>
                </a:solidFill>
              </a:rPr>
              <a:t>entire</a:t>
            </a:r>
            <a:r>
              <a:rPr lang="fr-BE" sz="1600" kern="0" spc="20" dirty="0" smtClean="0">
                <a:solidFill>
                  <a:schemeClr val="accent6"/>
                </a:solidFill>
              </a:rPr>
              <a:t> </a:t>
            </a:r>
            <a:r>
              <a:rPr lang="fr-BE" sz="1600" kern="0" spc="20" dirty="0" err="1" smtClean="0">
                <a:solidFill>
                  <a:schemeClr val="accent6"/>
                </a:solidFill>
              </a:rPr>
              <a:t>project</a:t>
            </a:r>
            <a:r>
              <a:rPr lang="fr-BE" sz="1600" kern="0" spc="20" dirty="0" smtClean="0">
                <a:solidFill>
                  <a:schemeClr val="accent6"/>
                </a:solidFill>
              </a:rPr>
              <a:t> back to </a:t>
            </a:r>
            <a:r>
              <a:rPr lang="fr-BE" sz="1600" kern="0" spc="20" dirty="0" err="1" smtClean="0">
                <a:solidFill>
                  <a:schemeClr val="accent6"/>
                </a:solidFill>
              </a:rPr>
              <a:t>previous</a:t>
            </a:r>
            <a:r>
              <a:rPr lang="fr-BE" sz="1600" kern="0" spc="20" dirty="0" smtClean="0">
                <a:solidFill>
                  <a:schemeClr val="accent6"/>
                </a:solidFill>
              </a:rPr>
              <a:t> state</a:t>
            </a:r>
          </a:p>
          <a:p>
            <a:pPr marL="285750" lvl="0" indent="-285750" defTabSz="914400">
              <a:lnSpc>
                <a:spcPct val="125000"/>
              </a:lnSpc>
              <a:buFont typeface="Arial" panose="020B0604020202020204" pitchFamily="34" charset="0"/>
              <a:buChar char="•"/>
            </a:pPr>
            <a:r>
              <a:rPr lang="fr-BE" sz="1600" kern="0" spc="20" dirty="0" smtClean="0">
                <a:solidFill>
                  <a:schemeClr val="accent6"/>
                </a:solidFill>
              </a:rPr>
              <a:t>Compare changes over time</a:t>
            </a: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See</a:t>
            </a:r>
            <a:r>
              <a:rPr lang="fr-BE" sz="1600" kern="0" spc="20" dirty="0" smtClean="0">
                <a:solidFill>
                  <a:schemeClr val="accent6"/>
                </a:solidFill>
              </a:rPr>
              <a:t> </a:t>
            </a:r>
            <a:r>
              <a:rPr lang="fr-BE" sz="1600" kern="0" spc="20" dirty="0" err="1" smtClean="0">
                <a:solidFill>
                  <a:schemeClr val="accent6"/>
                </a:solidFill>
              </a:rPr>
              <a:t>who</a:t>
            </a:r>
            <a:r>
              <a:rPr lang="fr-BE" sz="1600" kern="0" spc="20" dirty="0" smtClean="0">
                <a:solidFill>
                  <a:schemeClr val="accent6"/>
                </a:solidFill>
              </a:rPr>
              <a:t> </a:t>
            </a:r>
            <a:r>
              <a:rPr lang="fr-BE" sz="1600" kern="0" spc="20" dirty="0" err="1" smtClean="0">
                <a:solidFill>
                  <a:schemeClr val="accent6"/>
                </a:solidFill>
              </a:rPr>
              <a:t>modified</a:t>
            </a:r>
            <a:r>
              <a:rPr lang="fr-BE" sz="1600" kern="0" spc="20" dirty="0" smtClean="0">
                <a:solidFill>
                  <a:schemeClr val="accent6"/>
                </a:solidFill>
              </a:rPr>
              <a:t> </a:t>
            </a:r>
            <a:r>
              <a:rPr lang="fr-BE" sz="1600" kern="0" spc="20" dirty="0" err="1" smtClean="0">
                <a:solidFill>
                  <a:schemeClr val="accent6"/>
                </a:solidFill>
              </a:rPr>
              <a:t>what</a:t>
            </a:r>
            <a:r>
              <a:rPr lang="fr-BE" sz="1600" kern="0" spc="20" dirty="0" smtClean="0">
                <a:solidFill>
                  <a:schemeClr val="accent6"/>
                </a:solidFill>
              </a:rPr>
              <a:t>? And </a:t>
            </a:r>
            <a:r>
              <a:rPr lang="fr-BE" sz="1600" kern="0" spc="20" dirty="0" err="1" smtClean="0">
                <a:solidFill>
                  <a:schemeClr val="accent6"/>
                </a:solidFill>
              </a:rPr>
              <a:t>much</a:t>
            </a:r>
            <a:r>
              <a:rPr lang="fr-BE" sz="1600" kern="0" spc="20" dirty="0" smtClean="0">
                <a:solidFill>
                  <a:schemeClr val="accent6"/>
                </a:solidFill>
              </a:rPr>
              <a:t> more…</a:t>
            </a:r>
          </a:p>
          <a:p>
            <a:pPr marL="285750" lvl="0" indent="-285750" defTabSz="914400">
              <a:lnSpc>
                <a:spcPct val="125000"/>
              </a:lnSpc>
              <a:buFont typeface="Arial" panose="020B0604020202020204" pitchFamily="34" charset="0"/>
              <a:buChar char="•"/>
            </a:pPr>
            <a:endParaRPr lang="fr-BE" sz="1600" kern="0" spc="20" dirty="0">
              <a:solidFill>
                <a:schemeClr val="accent6"/>
              </a:solidFill>
            </a:endParaRPr>
          </a:p>
          <a:p>
            <a:pPr lvl="0" defTabSz="914400">
              <a:lnSpc>
                <a:spcPct val="125000"/>
              </a:lnSpc>
            </a:pPr>
            <a:endParaRPr lang="fr-BE" sz="1600" kern="0" spc="20" dirty="0">
              <a:solidFill>
                <a:schemeClr val="accent6"/>
              </a:solidFill>
            </a:endParaRPr>
          </a:p>
          <a:p>
            <a:pPr lvl="0" defTabSz="914400">
              <a:lnSpc>
                <a:spcPct val="125000"/>
              </a:lnSpc>
            </a:pPr>
            <a:r>
              <a:rPr lang="fr-BE" sz="1600" kern="0" spc="20" dirty="0" smtClean="0">
                <a:solidFill>
                  <a:schemeClr val="accent6"/>
                </a:solidFill>
              </a:rPr>
              <a:t>It </a:t>
            </a:r>
            <a:r>
              <a:rPr lang="fr-BE" sz="1600" kern="0" spc="20" dirty="0" err="1" smtClean="0">
                <a:solidFill>
                  <a:schemeClr val="accent6"/>
                </a:solidFill>
              </a:rPr>
              <a:t>means</a:t>
            </a:r>
            <a:r>
              <a:rPr lang="fr-BE" sz="1600" kern="0" spc="20" dirty="0" smtClean="0">
                <a:solidFill>
                  <a:schemeClr val="accent6"/>
                </a:solidFill>
              </a:rPr>
              <a:t> if </a:t>
            </a:r>
            <a:r>
              <a:rPr lang="fr-BE" sz="1600" kern="0" spc="20" dirty="0" err="1" smtClean="0">
                <a:solidFill>
                  <a:schemeClr val="accent6"/>
                </a:solidFill>
              </a:rPr>
              <a:t>you</a:t>
            </a:r>
            <a:r>
              <a:rPr lang="fr-BE" sz="1600" kern="0" spc="20" dirty="0" smtClean="0">
                <a:solidFill>
                  <a:schemeClr val="accent6"/>
                </a:solidFill>
              </a:rPr>
              <a:t> </a:t>
            </a:r>
            <a:r>
              <a:rPr lang="fr-BE" sz="1600" kern="0" spc="20" dirty="0" err="1" smtClean="0">
                <a:solidFill>
                  <a:schemeClr val="accent6"/>
                </a:solidFill>
              </a:rPr>
              <a:t>screw</a:t>
            </a:r>
            <a:r>
              <a:rPr lang="fr-BE" sz="1600" kern="0" spc="20" dirty="0" smtClean="0">
                <a:solidFill>
                  <a:schemeClr val="accent6"/>
                </a:solidFill>
              </a:rPr>
              <a:t> </a:t>
            </a:r>
            <a:r>
              <a:rPr lang="fr-BE" sz="1600" kern="0" spc="20" dirty="0" err="1" smtClean="0">
                <a:solidFill>
                  <a:schemeClr val="accent6"/>
                </a:solidFill>
              </a:rPr>
              <a:t>things</a:t>
            </a:r>
            <a:r>
              <a:rPr lang="fr-BE" sz="1600" kern="0" spc="20" dirty="0" smtClean="0">
                <a:solidFill>
                  <a:schemeClr val="accent6"/>
                </a:solidFill>
              </a:rPr>
              <a:t> up or </a:t>
            </a:r>
            <a:r>
              <a:rPr lang="fr-BE" sz="1600" kern="0" spc="20" dirty="0" err="1" smtClean="0">
                <a:solidFill>
                  <a:schemeClr val="accent6"/>
                </a:solidFill>
              </a:rPr>
              <a:t>lose</a:t>
            </a:r>
            <a:r>
              <a:rPr lang="fr-BE" sz="1600" kern="0" spc="20" dirty="0" smtClean="0">
                <a:solidFill>
                  <a:schemeClr val="accent6"/>
                </a:solidFill>
              </a:rPr>
              <a:t> files, </a:t>
            </a:r>
            <a:r>
              <a:rPr lang="fr-BE" sz="1600" kern="0" spc="20" dirty="0" err="1" smtClean="0">
                <a:solidFill>
                  <a:schemeClr val="accent6"/>
                </a:solidFill>
              </a:rPr>
              <a:t>you</a:t>
            </a:r>
            <a:r>
              <a:rPr lang="fr-BE" sz="1600" kern="0" spc="20" dirty="0" smtClean="0">
                <a:solidFill>
                  <a:schemeClr val="accent6"/>
                </a:solidFill>
              </a:rPr>
              <a:t> </a:t>
            </a:r>
            <a:r>
              <a:rPr lang="fr-BE" sz="1600" kern="0" spc="20" dirty="0" err="1" smtClean="0">
                <a:solidFill>
                  <a:schemeClr val="accent6"/>
                </a:solidFill>
              </a:rPr>
              <a:t>can</a:t>
            </a:r>
            <a:r>
              <a:rPr lang="fr-BE" sz="1600" kern="0" spc="20" dirty="0" smtClean="0">
                <a:solidFill>
                  <a:schemeClr val="accent6"/>
                </a:solidFill>
              </a:rPr>
              <a:t> </a:t>
            </a:r>
            <a:r>
              <a:rPr lang="fr-BE" sz="1600" kern="0" spc="20" dirty="0" err="1" smtClean="0">
                <a:solidFill>
                  <a:schemeClr val="accent6"/>
                </a:solidFill>
              </a:rPr>
              <a:t>easily</a:t>
            </a:r>
            <a:r>
              <a:rPr lang="fr-BE" sz="1600" kern="0" spc="20" dirty="0" smtClean="0">
                <a:solidFill>
                  <a:schemeClr val="accent6"/>
                </a:solidFill>
              </a:rPr>
              <a:t> </a:t>
            </a:r>
            <a:r>
              <a:rPr lang="fr-BE" sz="1600" kern="0" spc="20" dirty="0" err="1" smtClean="0">
                <a:solidFill>
                  <a:schemeClr val="accent6"/>
                </a:solidFill>
              </a:rPr>
              <a:t>recover</a:t>
            </a:r>
            <a:r>
              <a:rPr lang="fr-BE" sz="1600" kern="0" spc="20" dirty="0" smtClean="0">
                <a:solidFill>
                  <a:schemeClr val="accent6"/>
                </a:solidFill>
              </a:rPr>
              <a:t>.</a:t>
            </a:r>
          </a:p>
          <a:p>
            <a:pPr lvl="0" defTabSz="914400">
              <a:lnSpc>
                <a:spcPct val="125000"/>
              </a:lnSpc>
            </a:pPr>
            <a:endParaRPr lang="fr-BE" sz="2800" kern="0" spc="20" dirty="0" smtClean="0">
              <a:solidFill>
                <a:srgbClr val="682A7A"/>
              </a:solidFill>
              <a:latin typeface="Segoe UI Light"/>
            </a:endParaRPr>
          </a:p>
          <a:p>
            <a:pPr lvl="0" defTabSz="914400">
              <a:lnSpc>
                <a:spcPct val="125000"/>
              </a:lnSpc>
            </a:pPr>
            <a:endParaRPr lang="en-US" sz="2800" kern="0" spc="20" dirty="0">
              <a:solidFill>
                <a:srgbClr val="682A7A"/>
              </a:solidFill>
              <a:latin typeface="Segoe UI Light"/>
            </a:endParaRPr>
          </a:p>
          <a:p>
            <a:pPr lvl="0" defTabSz="914400">
              <a:lnSpc>
                <a:spcPct val="125000"/>
              </a:lnSpc>
            </a:pPr>
            <a:r>
              <a:rPr lang="en-US" sz="2000" kern="0" spc="20" dirty="0" smtClean="0">
                <a:latin typeface="Segoe UI Light"/>
              </a:rPr>
              <a:t>.</a:t>
            </a:r>
            <a:endParaRPr lang="en-US" sz="2000" kern="0" spc="20" dirty="0">
              <a:latin typeface="Segoe UI Light"/>
            </a:endParaRPr>
          </a:p>
        </p:txBody>
      </p:sp>
    </p:spTree>
    <p:extLst>
      <p:ext uri="{BB962C8B-B14F-4D97-AF65-F5344CB8AC3E}">
        <p14:creationId xmlns:p14="http://schemas.microsoft.com/office/powerpoint/2010/main" val="423845155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Other popular version control systems</a:t>
            </a:r>
            <a:endParaRPr lang="en-US" dirty="0">
              <a:solidFill>
                <a:schemeClr val="tx1"/>
              </a:solidFill>
            </a:endParaRPr>
          </a:p>
        </p:txBody>
      </p:sp>
      <p:sp>
        <p:nvSpPr>
          <p:cNvPr id="6" name="Rectangle 5"/>
          <p:cNvSpPr/>
          <p:nvPr/>
        </p:nvSpPr>
        <p:spPr>
          <a:xfrm>
            <a:off x="350837" y="1363662"/>
            <a:ext cx="10511315" cy="4785926"/>
          </a:xfrm>
          <a:prstGeom prst="rect">
            <a:avLst/>
          </a:prstGeom>
        </p:spPr>
        <p:txBody>
          <a:bodyPr wrap="square">
            <a:spAutoFit/>
          </a:bodyPr>
          <a:lstStyle/>
          <a:p>
            <a:pPr marL="457200" lvl="0" indent="-457200" defTabSz="914400">
              <a:lnSpc>
                <a:spcPct val="125000"/>
              </a:lnSpc>
              <a:buFont typeface="Arial" panose="020B0604020202020204" pitchFamily="34" charset="0"/>
              <a:buChar char="•"/>
            </a:pPr>
            <a:r>
              <a:rPr lang="fr-BE" sz="2800" kern="0" spc="20" dirty="0" smtClean="0">
                <a:solidFill>
                  <a:srgbClr val="682A7A"/>
                </a:solidFill>
                <a:latin typeface="Segoe UI Light"/>
              </a:rPr>
              <a:t>TFVC (TFS </a:t>
            </a:r>
            <a:r>
              <a:rPr lang="fr-BE" sz="2800" kern="0" spc="20" dirty="0" err="1" smtClean="0">
                <a:solidFill>
                  <a:srgbClr val="682A7A"/>
                </a:solidFill>
                <a:latin typeface="Segoe UI Light"/>
              </a:rPr>
              <a:t>classic</a:t>
            </a:r>
            <a:r>
              <a:rPr lang="fr-BE" sz="2800" kern="0" spc="20" dirty="0" smtClean="0">
                <a:solidFill>
                  <a:srgbClr val="682A7A"/>
                </a:solidFill>
                <a:latin typeface="Segoe UI Light"/>
              </a:rPr>
              <a:t>)</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smtClean="0">
                <a:solidFill>
                  <a:srgbClr val="682A7A"/>
                </a:solidFill>
                <a:latin typeface="Segoe UI Light"/>
              </a:rPr>
              <a:t>Concurrent Versions System (CVS)</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err="1" smtClean="0">
                <a:solidFill>
                  <a:srgbClr val="682A7A"/>
                </a:solidFill>
                <a:latin typeface="Segoe UI Light"/>
              </a:rPr>
              <a:t>Perforce</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err="1" smtClean="0">
                <a:solidFill>
                  <a:srgbClr val="682A7A"/>
                </a:solidFill>
                <a:latin typeface="Segoe UI Light"/>
              </a:rPr>
              <a:t>Mercurial</a:t>
            </a:r>
            <a:r>
              <a:rPr lang="fr-BE" sz="2800" kern="0" spc="20" dirty="0" smtClean="0">
                <a:solidFill>
                  <a:srgbClr val="682A7A"/>
                </a:solidFill>
                <a:latin typeface="Segoe UI Light"/>
              </a:rPr>
              <a:t> </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err="1" smtClean="0">
                <a:solidFill>
                  <a:srgbClr val="682A7A"/>
                </a:solidFill>
                <a:latin typeface="Segoe UI Light"/>
              </a:rPr>
              <a:t>Bazaar</a:t>
            </a:r>
            <a:endParaRPr lang="fr-BE" sz="2800" kern="0" spc="20" dirty="0" smtClean="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smtClean="0">
                <a:solidFill>
                  <a:srgbClr val="682A7A"/>
                </a:solidFill>
                <a:latin typeface="Segoe UI Light"/>
              </a:rPr>
              <a:t>All the </a:t>
            </a:r>
            <a:r>
              <a:rPr lang="fr-BE" sz="2800" kern="0" spc="20" dirty="0" err="1" smtClean="0">
                <a:solidFill>
                  <a:srgbClr val="682A7A"/>
                </a:solidFill>
                <a:latin typeface="Segoe UI Light"/>
              </a:rPr>
              <a:t>other</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ones</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you</a:t>
            </a:r>
            <a:r>
              <a:rPr lang="fr-BE" sz="2800" kern="0" spc="20" dirty="0" smtClean="0">
                <a:solidFill>
                  <a:srgbClr val="682A7A"/>
                </a:solidFill>
                <a:latin typeface="Segoe UI Light"/>
              </a:rPr>
              <a:t> know…</a:t>
            </a:r>
          </a:p>
          <a:p>
            <a:pPr lvl="0" defTabSz="914400">
              <a:lnSpc>
                <a:spcPct val="125000"/>
              </a:lnSpc>
            </a:pPr>
            <a:endParaRPr lang="fr-BE" sz="2800" kern="0" spc="20" dirty="0" smtClean="0">
              <a:solidFill>
                <a:srgbClr val="682A7A"/>
              </a:solidFill>
              <a:latin typeface="Segoe UI Light"/>
            </a:endParaRPr>
          </a:p>
          <a:p>
            <a:pPr lvl="0" defTabSz="914400">
              <a:lnSpc>
                <a:spcPct val="125000"/>
              </a:lnSpc>
            </a:pPr>
            <a:endParaRPr lang="en-US" sz="2800" kern="0" spc="20" dirty="0" smtClean="0">
              <a:solidFill>
                <a:srgbClr val="682A7A"/>
              </a:solidFill>
              <a:latin typeface="Segoe UI Light"/>
            </a:endParaRPr>
          </a:p>
          <a:p>
            <a:pPr lvl="0" defTabSz="914400">
              <a:lnSpc>
                <a:spcPct val="125000"/>
              </a:lnSpc>
            </a:pPr>
            <a:r>
              <a:rPr lang="en-US" sz="2000" kern="0" spc="20" dirty="0" smtClean="0">
                <a:latin typeface="Segoe UI Light"/>
              </a:rPr>
              <a:t>.</a:t>
            </a:r>
            <a:endParaRPr lang="en-US" sz="2000" kern="0" spc="20" dirty="0">
              <a:latin typeface="Segoe UI Light"/>
            </a:endParaRPr>
          </a:p>
        </p:txBody>
      </p:sp>
    </p:spTree>
    <p:extLst>
      <p:ext uri="{BB962C8B-B14F-4D97-AF65-F5344CB8AC3E}">
        <p14:creationId xmlns:p14="http://schemas.microsoft.com/office/powerpoint/2010/main" val="416903494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Connect_2016_STUDIO_SlideTemplate_101116.potx" id="{80CCC0EE-A535-46E1-81E2-2C88D26BF2D9}" vid="{E2881649-9D4D-4513-9E5E-5A76199B180B}"/>
    </a:ext>
  </a:extLst>
</a:theme>
</file>

<file path=ppt/theme/theme3.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_2014_Template" id="{67FAA352-B2C8-44C1-9D64-1BBF1A5C5A77}" vid="{6DB45715-9256-4D34-9929-871A11C9B374}"/>
    </a:ext>
  </a:extLst>
</a:theme>
</file>

<file path=ppt/theme/theme4.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Our Journey to DevOps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Clemri Steyn</DisplayName>
        <AccountId>221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i:0#.f|membership|v-vamina@microsoft.com</DisplayName>
        <AccountId>99774</AccountId>
        <AccountType/>
      </UserInfo>
      <UserInfo>
        <DisplayName>i:0#.f|membership|denize@microsoft.com</DisplayName>
        <AccountId>26728</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https://microsoft.sharepoint.com/sites/Infopedia_G01KC/Media/Thumbnails/G01KC-1-21992/Our Journey to DevOps Deck.png</Url>
      <Description>/sites/Infopedia_G01KC/Media/Thumbnails/G01KC-1-21992/Our Journey to DevOps Deck.png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348</Value>
      <Value>346</Value>
      <Value>345</Value>
      <Value>21</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G01KC-1-21721</GenericText2>
    <_dlc_DocId xmlns="230e9df3-be65-4c73-a93b-d1236ebd677e">G01KC-99682991-22025</_dlc_DocId>
    <_dlc_DocIdUrl xmlns="230e9df3-be65-4c73-a93b-d1236ebd677e">
      <Url>https://microsoft.sharepoint.com/sites/Infopedia_G01KC/_layouts/15/DocIdRedir.aspx?ID=G01KC-99682991-22025</Url>
      <Description>G01KC-99682991-22025</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261EC9-6BA1-47F4-AF93-B83588218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0A1E99-89B9-4F09-A0DB-7A0C56F0CC84}">
  <ds:schemaRefs>
    <ds:schemaRef ds:uri="Microsoft.SharePoint.Taxonomy.ContentTypeSync"/>
  </ds:schemaRefs>
</ds:datastoreItem>
</file>

<file path=customXml/itemProps3.xml><?xml version="1.0" encoding="utf-8"?>
<ds:datastoreItem xmlns:ds="http://schemas.openxmlformats.org/officeDocument/2006/customXml" ds:itemID="{F990F116-B58F-4255-B05B-DA3808E0E5C6}">
  <ds:schemaRefs>
    <ds:schemaRef ds:uri="f121f924-f52d-4449-971c-51b14dbaeb17"/>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b9dd684e-3fcc-41af-9b2c-76c61f7a7ff7"/>
    <ds:schemaRef ds:uri="http://www.w3.org/XML/1998/namespace"/>
    <ds:schemaRef ds:uri="http://purl.org/dc/terms/"/>
    <ds:schemaRef ds:uri="230e9df3-be65-4c73-a93b-d1236ebd677e"/>
    <ds:schemaRef ds:uri="b3bc04a5-d503-43b1-b98c-a8cf663329d9"/>
    <ds:schemaRef ds:uri="230E9DF3-BE65-4C73-A93B-D1236EBD677E"/>
    <ds:schemaRef ds:uri="http://schemas.microsoft.com/sharepoint/v3"/>
  </ds:schemaRefs>
</ds:datastoreItem>
</file>

<file path=customXml/itemProps4.xml><?xml version="1.0" encoding="utf-8"?>
<ds:datastoreItem xmlns:ds="http://schemas.openxmlformats.org/officeDocument/2006/customXml" ds:itemID="{89154450-606E-4B96-BF32-1F954D2A6DE9}">
  <ds:schemaRefs>
    <ds:schemaRef ds:uri="http://schemas.microsoft.com/sharepoint/event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Microsoft_Connect_2016_KeynotesAndBreakouts_SlideTemplate_101416 1</Template>
  <TotalTime>10859</TotalTime>
  <Words>1798</Words>
  <Application>Microsoft Office PowerPoint</Application>
  <PresentationFormat>Custom</PresentationFormat>
  <Paragraphs>478</Paragraphs>
  <Slides>68</Slides>
  <Notes>19</Notes>
  <HiddenSlides>0</HiddenSlides>
  <MMClips>0</MMClips>
  <ScaleCrop>false</ScaleCrop>
  <HeadingPairs>
    <vt:vector size="4" baseType="variant">
      <vt:variant>
        <vt:lpstr>Theme</vt:lpstr>
      </vt:variant>
      <vt:variant>
        <vt:i4>4</vt:i4>
      </vt:variant>
      <vt:variant>
        <vt:lpstr>Slide Titles</vt:lpstr>
      </vt:variant>
      <vt:variant>
        <vt:i4>68</vt:i4>
      </vt:variant>
    </vt:vector>
  </HeadingPairs>
  <TitlesOfParts>
    <vt:vector size="72" baseType="lpstr">
      <vt:lpstr>Connect_2016_Template_Light</vt:lpstr>
      <vt:lpstr>Connect_2016_Template_Dark</vt:lpstr>
      <vt:lpstr>Template (March 2016)</vt:lpstr>
      <vt:lpstr>Visual Studio Enterprise</vt:lpstr>
      <vt:lpstr>Your first journey in Git </vt:lpstr>
      <vt:lpstr>PowerPoint Presentation</vt:lpstr>
      <vt:lpstr>PowerPoint Presentation</vt:lpstr>
      <vt:lpstr>PowerPoint Presentation</vt:lpstr>
      <vt:lpstr>PowerPoint Presentation</vt:lpstr>
      <vt:lpstr>Keep in mind</vt:lpstr>
      <vt:lpstr>Introduction to version control</vt:lpstr>
      <vt:lpstr>Introduction to version control</vt:lpstr>
      <vt:lpstr>Other popular version control systems</vt:lpstr>
      <vt:lpstr>Forget TFS</vt:lpstr>
      <vt:lpstr>Git isn’t an evolution of TFS</vt:lpstr>
      <vt:lpstr>Introduction</vt:lpstr>
      <vt:lpstr>History</vt:lpstr>
      <vt:lpstr>Git : The big picture</vt:lpstr>
      <vt:lpstr>Git Workflow : the three states</vt:lpstr>
      <vt:lpstr>Git Workflow : the three states</vt:lpstr>
      <vt:lpstr>Git Workflow : the three states</vt:lpstr>
      <vt:lpstr>Git Workflow : the three states</vt:lpstr>
      <vt:lpstr>Git Workflow : the three states</vt:lpstr>
      <vt:lpstr>Meet Git</vt:lpstr>
      <vt:lpstr>PowerPoint Presentation</vt:lpstr>
      <vt:lpstr>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Reset, revert, undo mistakes</vt:lpstr>
      <vt:lpstr>Branching &amp; Merging</vt:lpstr>
      <vt:lpstr>PowerPoint Presentation</vt:lpstr>
      <vt:lpstr>Work on my new branch</vt:lpstr>
      <vt:lpstr>Houston we have a problem!</vt:lpstr>
      <vt:lpstr>The fast forward</vt:lpstr>
      <vt:lpstr>Now that the bug is gone</vt:lpstr>
      <vt:lpstr>Let’s complete iss53</vt:lpstr>
      <vt:lpstr>Where are we before the merge?</vt:lpstr>
      <vt:lpstr>Merge… Huh ho!</vt:lpstr>
      <vt:lpstr>Super! Merge done!</vt:lpstr>
      <vt:lpstr>Cleanup</vt:lpstr>
      <vt:lpstr>Ignoring files</vt:lpstr>
      <vt:lpstr>.gitignore</vt:lpstr>
      <vt:lpstr>Git ignore resources</vt:lpstr>
      <vt:lpstr>Visual Studio</vt:lpstr>
      <vt:lpstr>Demo</vt:lpstr>
      <vt:lpstr>Clone an existing repository</vt:lpstr>
      <vt:lpstr>Commit / Undo</vt:lpstr>
      <vt:lpstr>Push / Pull / Sync</vt:lpstr>
      <vt:lpstr>The branches</vt:lpstr>
      <vt:lpstr>Merging all day…</vt:lpstr>
      <vt:lpstr>GitFlow</vt:lpstr>
      <vt:lpstr>Master &amp; Develop</vt:lpstr>
      <vt:lpstr>Feature &amp; Hot Fix</vt:lpstr>
      <vt:lpstr>Release</vt:lpstr>
      <vt:lpstr>In a nutshell</vt:lpstr>
      <vt:lpstr>In VS</vt:lpstr>
      <vt:lpstr>External tools</vt:lpstr>
      <vt:lpstr>SourceTree</vt:lpstr>
      <vt:lpstr>GitKraken</vt:lpstr>
      <vt:lpstr>GitHub</vt:lpstr>
      <vt:lpstr>GitHub</vt:lpstr>
      <vt:lpstr>Confusions of a TFS user</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Deck</dc:title>
  <dc:subject>&lt;Speech title here&gt;</dc:subject>
  <dc:creator>Michael Koester</dc:creator>
  <dc:description>Template: Mindseye
Formatting: 
Audience Type:</dc:description>
  <cp:lastModifiedBy>Carlos Da Silva</cp:lastModifiedBy>
  <cp:revision>1564</cp:revision>
  <dcterms:created xsi:type="dcterms:W3CDTF">2016-11-02T10:32:26Z</dcterms:created>
  <dcterms:modified xsi:type="dcterms:W3CDTF">2017-03-20T15:28:58Z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Audiences">
    <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f4b7fffd-5d23-4ea5-8f26-b1edfaf835f4</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16;#customer presentations|18e9ae94-e321-4eea-82d2-ad5b2f470f3c</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NewsSource">
    <vt:lpwstr/>
  </property>
  <property fmtid="{D5CDD505-2E9C-101B-9397-08002B2CF9AE}" pid="46" name="SMSGTags">
    <vt:lpwstr/>
  </property>
  <property fmtid="{D5CDD505-2E9C-101B-9397-08002B2CF9AE}" pid="47" name="MSPhysicalGeography">
    <vt:lpwstr/>
  </property>
  <property fmtid="{D5CDD505-2E9C-101B-9397-08002B2CF9AE}" pid="48" name="EnterpriseDomainTags">
    <vt:lpwstr/>
  </property>
  <property fmtid="{D5CDD505-2E9C-101B-9397-08002B2CF9AE}" pid="49" name="j3562c58ee414e028925bc902cfc01a1">
    <vt:lpwstr/>
  </property>
  <property fmtid="{D5CDD505-2E9C-101B-9397-08002B2CF9AE}" pid="50" name="la4444b61d19467597d63190b69ac227">
    <vt:lpwstr/>
  </property>
  <property fmtid="{D5CDD505-2E9C-101B-9397-08002B2CF9AE}" pid="51" name="_docset_NoMedatataSyncRequired">
    <vt:lpwstr>False</vt:lpwstr>
  </property>
</Properties>
</file>